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7" r:id="rId4"/>
    <p:sldId id="258" r:id="rId5"/>
    <p:sldId id="268" r:id="rId6"/>
    <p:sldId id="260" r:id="rId7"/>
    <p:sldId id="261" r:id="rId8"/>
    <p:sldId id="262" r:id="rId9"/>
    <p:sldId id="263" r:id="rId10"/>
    <p:sldId id="274" r:id="rId11"/>
    <p:sldId id="276" r:id="rId12"/>
    <p:sldId id="277" r:id="rId13"/>
    <p:sldId id="264" r:id="rId14"/>
    <p:sldId id="283" r:id="rId15"/>
    <p:sldId id="282" r:id="rId16"/>
    <p:sldId id="284" r:id="rId17"/>
    <p:sldId id="275" r:id="rId18"/>
    <p:sldId id="285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C02"/>
    <a:srgbClr val="4C200C"/>
    <a:srgbClr val="422100"/>
    <a:srgbClr val="A6D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47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D352-B8DB-4285-90C5-D5BDFFCA6128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414B9-2BAC-4272-802D-6715204C2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6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14B9-2BAC-4272-802D-6715204C2F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ED8ADE-C374-464B-8AF8-DE78C6129A6C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B916C1-59FC-4046-A346-D6B88D121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D8ADE-C374-464B-8AF8-DE78C6129A6C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916C1-59FC-4046-A346-D6B88D121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ED8ADE-C374-464B-8AF8-DE78C6129A6C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B916C1-59FC-4046-A346-D6B88D121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D8ADE-C374-464B-8AF8-DE78C6129A6C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916C1-59FC-4046-A346-D6B88D121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ED8ADE-C374-464B-8AF8-DE78C6129A6C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1B916C1-59FC-4046-A346-D6B88D121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D8ADE-C374-464B-8AF8-DE78C6129A6C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916C1-59FC-4046-A346-D6B88D121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D8ADE-C374-464B-8AF8-DE78C6129A6C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916C1-59FC-4046-A346-D6B88D121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D8ADE-C374-464B-8AF8-DE78C6129A6C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916C1-59FC-4046-A346-D6B88D121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ED8ADE-C374-464B-8AF8-DE78C6129A6C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916C1-59FC-4046-A346-D6B88D121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D8ADE-C374-464B-8AF8-DE78C6129A6C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916C1-59FC-4046-A346-D6B88D121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D8ADE-C374-464B-8AF8-DE78C6129A6C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916C1-59FC-4046-A346-D6B88D121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ED8ADE-C374-464B-8AF8-DE78C6129A6C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B916C1-59FC-4046-A346-D6B88D121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lus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Biblio\Desktop\&#1055;&#1056;&#1040;&#1042;&#1051;%20&#1053;&#1072;&#1084;%20&#1074;&#1089;&#1077;&#1084;%20&#1085;&#1091;&#1078;&#1085;&#1072;%20&#1086;&#1076;&#1085;&#1072;%20&#1087;&#1086;&#1073;&#1077;&#1076;&#1072;\slavank2.mp3" TargetMode="External"/><Relationship Id="rId7" Type="http://schemas.openxmlformats.org/officeDocument/2006/relationships/image" Target="../media/image29.png"/><Relationship Id="rId2" Type="http://schemas.openxmlformats.org/officeDocument/2006/relationships/audio" Target="file:///C:\Documents%20and%20Settings\User\&#1056;&#1072;&#1073;&#1086;&#1095;&#1080;&#1081;%20&#1089;&#1090;&#1086;&#1083;\&#1052;&#1091;&#1079;&#1099;&#1082;&#1072;%20&#1057;&#1057;&#1057;&#1056;%20-%20&#1055;&#1088;&#1086;&#1097;&#1072;&#1085;&#1080;&#1077;%20&#1057;&#1083;&#1072;&#1074;&#1103;&#1085;&#1082;&#1080;.mp3" TargetMode="External"/><Relationship Id="rId1" Type="http://schemas.microsoft.com/office/2007/relationships/media" Target="file:///C:\Documents%20and%20Settings\User\&#1056;&#1072;&#1073;&#1086;&#1095;&#1080;&#1081;%20&#1089;&#1090;&#1086;&#1083;\&#1052;&#1091;&#1079;&#1099;&#1082;&#1072;%20&#1057;&#1057;&#1057;&#1056;%20-%20&#1055;&#1088;&#1086;&#1097;&#1072;&#1085;&#1080;&#1077;%20&#1057;&#1083;&#1072;&#1074;&#1103;&#1085;&#1082;&#1080;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Biblio\Desktop\&#1055;&#1056;&#1040;&#1042;&#1051;%20&#1053;&#1072;&#1084;%20&#1074;&#1089;&#1077;&#1084;%20&#1085;&#1091;&#1078;&#1085;&#1072;%20&#1086;&#1076;&#1085;&#1072;%20&#1087;&#1086;&#1073;&#1077;&#1076;&#1072;\18%20-&#1040;&#1093;%20&#1090;&#1099;,&#1089;&#1090;&#1077;&#1087;&#1100;%20&#1096;&#1080;&#1088;&#1086;&#1082;&#1072;&#1103;.mp3" TargetMode="External"/><Relationship Id="rId1" Type="http://schemas.microsoft.com/office/2007/relationships/media" Target="file:///C:\Users\Biblio\Desktop\&#1055;&#1056;&#1040;&#1042;&#1051;%20&#1053;&#1072;&#1084;%20&#1074;&#1089;&#1077;&#1084;%20&#1085;&#1091;&#1078;&#1085;&#1072;%20&#1086;&#1076;&#1085;&#1072;%20&#1087;&#1086;&#1073;&#1077;&#1076;&#1072;\18%20-&#1040;&#1093;%20&#1090;&#1099;,&#1089;&#1090;&#1077;&#1087;&#1100;%20&#1096;&#1080;&#1088;&#1086;&#1082;&#1072;&#1103;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Biblio\Desktop\&#1055;&#1056;&#1040;&#1042;&#1051;%20&#1053;&#1072;&#1084;%20&#1074;&#1089;&#1077;&#1084;%20&#1085;&#1091;&#1078;&#1085;&#1072;%20&#1086;&#1076;&#1085;&#1072;%20&#1087;&#1086;&#1073;&#1077;&#1076;&#1072;\quot_lakrimoza_quot_-_iz_rekviema_mocarta_snik.ru.mp3" TargetMode="External"/><Relationship Id="rId1" Type="http://schemas.microsoft.com/office/2007/relationships/media" Target="file:///C:\Users\Biblio\Desktop\&#1055;&#1056;&#1040;&#1042;&#1051;%20&#1053;&#1072;&#1084;%20&#1074;&#1089;&#1077;&#1084;%20&#1085;&#1091;&#1078;&#1085;&#1072;%20&#1086;&#1076;&#1085;&#1072;%20&#1087;&#1086;&#1073;&#1077;&#1076;&#1072;\quot_lakrimoza_quot_-_iz_rekviema_mocarta_snik.ru.mp3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Biblio\Desktop\&#1087;&#1088;&#1077;&#1079;&#1077;&#1085;&#1090;&#1072;&#1094;&#1080;&#1103;%20&#1053;&#1072;&#1084;%20&#1074;&#1089;&#1077;&#1084;%20&#1085;&#1091;&#1078;&#1085;&#1072;%20&#1086;&#1076;&#1085;&#1072;%20&#1087;&#1086;&#1073;&#1077;&#1076;&#1072;\orkestr_i_hor_-_lakrimoza_iz_rekviema_snik.ru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Users\Biblio\Desktop\&#1087;&#1088;&#1077;&#1079;&#1077;&#1085;&#1090;&#1072;&#1094;&#1080;&#1103;%20&#1053;&#1072;&#1084;%20&#1074;&#1089;&#1077;&#1084;%20&#1085;&#1091;&#1078;&#1085;&#1072;%20&#1086;&#1076;&#1085;&#1072;%20&#1087;&#1086;&#1073;&#1077;&#1076;&#1072;\saintwar.mp3" TargetMode="External"/><Relationship Id="rId1" Type="http://schemas.microsoft.com/office/2007/relationships/media" Target="file:///C:\Users\Biblio\Desktop\&#1087;&#1088;&#1077;&#1079;&#1077;&#1085;&#1090;&#1072;&#1094;&#1080;&#1103;%20&#1053;&#1072;&#1084;%20&#1074;&#1089;&#1077;&#1084;%20&#1085;&#1091;&#1078;&#1085;&#1072;%20&#1086;&#1076;&#1085;&#1072;%20&#1087;&#1086;&#1073;&#1077;&#1076;&#1072;\saintwar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Users\Biblio\Desktop\&#1087;&#1088;&#1077;&#1079;&#1077;&#1085;&#1090;&#1072;&#1094;&#1080;&#1103;%20&#1053;&#1072;&#1084;%20&#1074;&#1089;&#1077;&#1084;%20&#1085;&#1091;&#1078;&#1085;&#1072;%20&#1086;&#1076;&#1085;&#1072;%20&#1087;&#1086;&#1073;&#1077;&#1076;&#1072;\-------%205.mp3" TargetMode="External"/><Relationship Id="rId1" Type="http://schemas.microsoft.com/office/2007/relationships/media" Target="file:///C:\Users\Biblio\Desktop\&#1087;&#1088;&#1077;&#1079;&#1077;&#1085;&#1090;&#1072;&#1094;&#1080;&#1103;%20&#1053;&#1072;&#1084;%20&#1074;&#1089;&#1077;&#1084;%20&#1085;&#1091;&#1078;&#1085;&#1072;%20&#1086;&#1076;&#1085;&#1072;%20&#1087;&#1086;&#1073;&#1077;&#1076;&#1072;\-------%205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Biblio\Desktop\&#1087;&#1088;&#1077;&#1079;&#1077;&#1085;&#1090;&#1072;&#1094;&#1080;&#1103;%20&#1053;&#1072;&#1084;%20&#1074;&#1089;&#1077;&#1084;%20&#1085;&#1091;&#1078;&#1085;&#1072;%20&#1086;&#1076;&#1085;&#1072;%20&#1087;&#1086;&#1073;&#1077;&#1076;&#1072;\saintwar.mp3" TargetMode="External"/><Relationship Id="rId1" Type="http://schemas.microsoft.com/office/2007/relationships/media" Target="file:///C:\Users\Biblio\Desktop\&#1087;&#1088;&#1077;&#1079;&#1077;&#1085;&#1090;&#1072;&#1094;&#1080;&#1103;%20&#1053;&#1072;&#1084;%20&#1074;&#1089;&#1077;&#1084;%20&#1085;&#1091;&#1078;&#1085;&#1072;%20&#1086;&#1076;&#1085;&#1072;%20&#1087;&#1086;&#1073;&#1077;&#1076;&#1072;\saintwar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Biblio\Desktop\&#1087;&#1088;&#1077;&#1079;&#1077;&#1085;&#1090;&#1072;&#1094;&#1080;&#1103;%20&#1053;&#1072;&#1084;%20&#1074;&#1089;&#1077;&#1084;%20&#1085;&#1091;&#1078;&#1085;&#1072;%20&#1086;&#1076;&#1085;&#1072;%20&#1087;&#1086;&#1073;&#1077;&#1076;&#1072;\01%20-&#1057;&#1074;&#1077;&#1090;&#1077;%20&#1090;&#1080;&#1093;&#1080;&#1081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732" y="260648"/>
            <a:ext cx="7932716" cy="1415080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Нам</a:t>
            </a:r>
            <a:r>
              <a:rPr lang="ru-RU" sz="4800" dirty="0" smtClean="0"/>
              <a:t> всем была нужна одна победа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640120"/>
            <a:ext cx="6129160" cy="11012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Православная Церковь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годы Великой Отечественной войны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8162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37" y="1700808"/>
            <a:ext cx="57531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Все для родины, все для победы!</a:t>
            </a:r>
            <a:endParaRPr lang="ru-RU" sz="3600" dirty="0"/>
          </a:p>
        </p:txBody>
      </p:sp>
      <p:pic>
        <p:nvPicPr>
          <p:cNvPr id="7" name="Содержимое 6" descr="танки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2004697" y="1500174"/>
            <a:ext cx="7139303" cy="5357826"/>
          </a:xfrm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-32" y="785794"/>
            <a:ext cx="9144032" cy="135732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Общая сумма денежных средств, собранная православными верующими за годы войны, составила более 300 млн.рублей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149043"/>
            <a:ext cx="2143108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Кроме того на средства верующих были выстроены авиационная</a:t>
            </a:r>
          </a:p>
          <a:p>
            <a:r>
              <a:rPr lang="ru-RU" sz="2000" dirty="0" smtClean="0"/>
              <a:t>эскадрилья «Александр Невский» и танковая колонна имени Дмитрия Донского насчитывающая 40 танков </a:t>
            </a:r>
          </a:p>
          <a:p>
            <a:r>
              <a:rPr lang="ru-RU" sz="2000" dirty="0" smtClean="0"/>
              <a:t>Т-34-80.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build="p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Лука молодой.jpe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-32" y="0"/>
            <a:ext cx="2686050" cy="4305300"/>
          </a:xfrm>
          <a:prstGeom prst="foldedCorner">
            <a:avLst/>
          </a:prstGeom>
        </p:spPr>
      </p:pic>
      <p:pic>
        <p:nvPicPr>
          <p:cNvPr id="9" name="Содержимое 5" descr="Лук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4302"/>
            <a:ext cx="2285984" cy="3093698"/>
          </a:xfrm>
          <a:prstGeom prst="snip1Rect">
            <a:avLst/>
          </a:prstGeom>
        </p:spPr>
      </p:pic>
      <p:pic>
        <p:nvPicPr>
          <p:cNvPr id="4" name="Содержимое 3" descr="войно тюремная.jpe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125971" y="0"/>
            <a:ext cx="3018029" cy="4500570"/>
          </a:xfrm>
        </p:spPr>
      </p:pic>
      <p:pic>
        <p:nvPicPr>
          <p:cNvPr id="6" name="Содержимое 4" descr="Лука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914775"/>
            <a:ext cx="1905000" cy="29432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0"/>
            <a:ext cx="5643602" cy="18573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Профессор </a:t>
            </a:r>
            <a:br>
              <a:rPr lang="ru-RU" sz="2800" dirty="0" smtClean="0"/>
            </a:br>
            <a:r>
              <a:rPr lang="ru-RU" sz="2800" dirty="0" smtClean="0"/>
              <a:t>В.Ф. </a:t>
            </a:r>
            <a:r>
              <a:rPr lang="ru-RU" sz="2800" dirty="0" err="1" smtClean="0"/>
              <a:t>Войно-ясенецкий</a:t>
            </a:r>
            <a:r>
              <a:rPr lang="ru-RU" sz="2800" dirty="0" smtClean="0"/>
              <a:t>, хирург, архиепископ,</a:t>
            </a:r>
            <a:br>
              <a:rPr lang="ru-RU" sz="2800" dirty="0" smtClean="0"/>
            </a:br>
            <a:r>
              <a:rPr lang="ru-RU" sz="2800" dirty="0" smtClean="0"/>
              <a:t>  святой</a:t>
            </a:r>
            <a:endParaRPr lang="ru-RU" sz="2800" dirty="0"/>
          </a:p>
        </p:txBody>
      </p:sp>
      <p:pic>
        <p:nvPicPr>
          <p:cNvPr id="7" name="Содержимое 6" descr="sv-luka.gif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2071670" y="2857496"/>
            <a:ext cx="5556256" cy="4000504"/>
          </a:xfrm>
          <a:prstGeom prst="ellipse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u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500430" cy="4948252"/>
          </a:xfrm>
        </p:spPr>
      </p:pic>
      <p:pic>
        <p:nvPicPr>
          <p:cNvPr id="6" name="Содержимое 5" descr="6Лука памятник 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63676" y="0"/>
            <a:ext cx="3680224" cy="4906966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4869160"/>
            <a:ext cx="91440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	В ссылке, узнав о начале войны, епископ Лука обратился к руководству страны и предложил свой опыт, знание и искусство для лечения воинов.</a:t>
            </a:r>
          </a:p>
          <a:p>
            <a:r>
              <a:rPr lang="ru-RU" sz="2400" dirty="0" smtClean="0"/>
              <a:t>	 С октября 1941 года он назначен консультантом всех госпиталей Красноярского края и главным хирургом.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узыка СССР - Прощание Славян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1090" y="5500702"/>
            <a:ext cx="304800" cy="304800"/>
          </a:xfrm>
          <a:prstGeom prst="rect">
            <a:avLst/>
          </a:prstGeom>
        </p:spPr>
      </p:pic>
      <p:pic>
        <p:nvPicPr>
          <p:cNvPr id="5" name="Содержимое 4" descr="Pops2.jpg"/>
          <p:cNvPicPr>
            <a:picLocks noGrp="1" noChangeAspect="1"/>
          </p:cNvPicPr>
          <p:nvPr>
            <p:ph sz="half" idx="1"/>
          </p:nvPr>
        </p:nvPicPr>
        <p:blipFill>
          <a:blip r:embed="rId6">
            <a:lum bright="-10000" contrast="10000"/>
          </a:blip>
          <a:stretch>
            <a:fillRect/>
          </a:stretch>
        </p:blipFill>
        <p:spPr>
          <a:xfrm>
            <a:off x="0" y="0"/>
            <a:ext cx="9144000" cy="5889098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57148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Они служили отечеству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0" y="5857892"/>
            <a:ext cx="9144000" cy="100010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Награждение медалью священника Феодора </a:t>
            </a:r>
            <a:r>
              <a:rPr lang="ru-RU" sz="3200" dirty="0" err="1" smtClean="0"/>
              <a:t>Пузанова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7" name="slavank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88392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6000" numSld="3"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Untitled2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8129" b="13043"/>
          <a:stretch/>
        </p:blipFill>
        <p:spPr>
          <a:xfrm rot="16200000">
            <a:off x="-1073323" y="2608212"/>
            <a:ext cx="4702423" cy="2555776"/>
          </a:xfrm>
          <a:prstGeom prst="round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С оружием в руках и огнем веры в сердце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Содержимое 4" descr="Untitl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555838" y="3785134"/>
            <a:ext cx="2973790" cy="2050421"/>
          </a:xfrm>
          <a:prstGeom prst="round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554" y="6054387"/>
            <a:ext cx="404838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Митрополит Калининский и </a:t>
            </a:r>
            <a:r>
              <a:rPr lang="ru-RU" sz="1600" b="1" dirty="0" err="1" smtClean="0"/>
              <a:t>Кашинский</a:t>
            </a:r>
            <a:r>
              <a:rPr lang="ru-RU" sz="1600" b="1" dirty="0" smtClean="0"/>
              <a:t> Алексий </a:t>
            </a:r>
          </a:p>
          <a:p>
            <a:pPr algn="ctr"/>
            <a:r>
              <a:rPr lang="ru-RU" sz="1600" dirty="0" smtClean="0"/>
              <a:t>(Виктор Александрович Коноплев)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45" y="980728"/>
            <a:ext cx="464051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16846" y="1196752"/>
            <a:ext cx="2043185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Архимандрит </a:t>
            </a:r>
            <a:r>
              <a:rPr lang="ru-RU" sz="1600" b="1" dirty="0" err="1"/>
              <a:t>Алипий</a:t>
            </a:r>
            <a:r>
              <a:rPr lang="ru-RU" sz="1600" b="1" dirty="0"/>
              <a:t> </a:t>
            </a:r>
            <a:endParaRPr lang="ru-RU" sz="1600" b="1" dirty="0" smtClean="0"/>
          </a:p>
          <a:p>
            <a:pPr algn="ctr"/>
            <a:r>
              <a:rPr lang="ru-RU" sz="1600" dirty="0" smtClean="0"/>
              <a:t>(Иван </a:t>
            </a:r>
            <a:r>
              <a:rPr lang="ru-RU" sz="1600" dirty="0"/>
              <a:t>Михайлович Воронов)</a:t>
            </a:r>
          </a:p>
        </p:txBody>
      </p:sp>
      <p:pic>
        <p:nvPicPr>
          <p:cNvPr id="8" name="Содержимое 7" descr="Владыка Михей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23928" y="3428999"/>
            <a:ext cx="3472497" cy="3394721"/>
          </a:xfrm>
          <a:prstGeom prst="round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15" name="Прямоугольник 14"/>
          <p:cNvSpPr/>
          <p:nvPr/>
        </p:nvSpPr>
        <p:spPr>
          <a:xfrm>
            <a:off x="7092280" y="5808166"/>
            <a:ext cx="205172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Архиепископ </a:t>
            </a:r>
            <a:r>
              <a:rPr lang="ru-RU" sz="1600" b="1" dirty="0"/>
              <a:t>Михей </a:t>
            </a:r>
            <a:r>
              <a:rPr lang="ru-RU" sz="1600" dirty="0" smtClean="0"/>
              <a:t>(Александр Александрович </a:t>
            </a:r>
            <a:r>
              <a:rPr lang="ru-RU" sz="1600" dirty="0" err="1" smtClean="0"/>
              <a:t>Хархаров</a:t>
            </a:r>
            <a:r>
              <a:rPr lang="ru-RU" sz="1600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орде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285860"/>
            <a:ext cx="3214710" cy="4460941"/>
          </a:xfrm>
          <a:prstGeom prst="roundRect">
            <a:avLst/>
          </a:prstGeom>
        </p:spPr>
      </p:pic>
      <p:pic>
        <p:nvPicPr>
          <p:cNvPr id="5" name="Содержимое 4" descr="ордена 5.jp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5812970" y="1285861"/>
            <a:ext cx="3331061" cy="4429155"/>
          </a:xfrm>
          <a:prstGeom prst="round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6" name="Содержимое 5" descr="ордена 6.jpg"/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-10000" contrast="10000"/>
          </a:blip>
          <a:stretch>
            <a:fillRect/>
          </a:stretch>
        </p:blipFill>
        <p:spPr>
          <a:xfrm>
            <a:off x="-71470" y="1209659"/>
            <a:ext cx="3471294" cy="4576795"/>
          </a:xfrm>
          <a:prstGeom prst="round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с оружием в руках и огнем веры в сердце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Более 50 советских священников были удостоены медали «За доблестный труд в </a:t>
            </a:r>
          </a:p>
          <a:p>
            <a:r>
              <a:rPr lang="ru-RU" dirty="0" smtClean="0"/>
              <a:t>Великой Отечественной войне». Около 100 священнослужителям были вручены правительственные награды – медали «За оборону Ленинграда», «За оборону Москвы», а также «Партизану Великой Отечественной войны»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47" y="0"/>
            <a:ext cx="5743575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Борис БАРТОВ. Протоиерей храма в г. Кунг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193334"/>
            <a:ext cx="5724129" cy="36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3376" y="6379473"/>
            <a:ext cx="4528841" cy="493515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" y="3386162"/>
            <a:ext cx="3419872" cy="34992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оружием в руках и огнем веры в </a:t>
            </a:r>
            <a:r>
              <a:rPr lang="ru-RU" sz="3600" b="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сердце</a:t>
            </a:r>
            <a:r>
              <a:rPr lang="ru-RU" sz="360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60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220072" y="3191647"/>
            <a:ext cx="3933650" cy="2722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t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200" dirty="0"/>
              <a:t>Матушка Андриана (разведчица Наташа МАЛЫШЕВА)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1" y="6626230"/>
            <a:ext cx="3767026" cy="2317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dirty="0"/>
              <a:t>Борис БАРТОВ. </a:t>
            </a:r>
            <a:r>
              <a:rPr lang="ru-RU" sz="1200" dirty="0" smtClean="0"/>
              <a:t>Протоиерей храма </a:t>
            </a:r>
            <a:r>
              <a:rPr lang="ru-RU" sz="1200" dirty="0"/>
              <a:t>в г. Кунгура</a:t>
            </a:r>
          </a:p>
        </p:txBody>
      </p:sp>
      <p:pic>
        <p:nvPicPr>
          <p:cNvPr id="2054" name="Picture 6" descr="Матушка София (радистка Катя ОШАРИНА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b="17789"/>
          <a:stretch/>
        </p:blipFill>
        <p:spPr bwMode="auto">
          <a:xfrm>
            <a:off x="3377" y="0"/>
            <a:ext cx="3128464" cy="32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9659" y="3193334"/>
            <a:ext cx="4136576" cy="3326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C00000"/>
                </a:solidFill>
              </a:rPr>
              <a:t>Матушка София (радистка Катя ОШАРИНА)</a:t>
            </a:r>
          </a:p>
        </p:txBody>
      </p:sp>
    </p:spTree>
    <p:extLst>
      <p:ext uri="{BB962C8B-B14F-4D97-AF65-F5344CB8AC3E}">
        <p14:creationId xmlns:p14="http://schemas.microsoft.com/office/powerpoint/2010/main" val="588279700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талин храм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6246028" cy="4357694"/>
          </a:xfrm>
        </p:spPr>
      </p:pic>
      <p:pic>
        <p:nvPicPr>
          <p:cNvPr id="4" name="Содержимое 3" descr="4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817085" y="3286125"/>
            <a:ext cx="5326916" cy="3571876"/>
          </a:xfrm>
          <a:prstGeom prst="flowChartManualInpu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57884" y="142852"/>
            <a:ext cx="3286116" cy="314327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Война 1941-1945 внесла существенные коррективы в прежнюю модель государственно-церковных отношений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00504"/>
            <a:ext cx="3929058" cy="28574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Перед лицом  неслыханной беды осознание угрозы Отечеству свело в один стан прежних врагов. </a:t>
            </a:r>
          </a:p>
          <a:p>
            <a:pPr algn="ctr"/>
            <a:r>
              <a:rPr lang="ru-RU" sz="2200" dirty="0" smtClean="0"/>
              <a:t>Церковь и государство стало подлинными союзниками  в борьбе за спасение Родины.</a:t>
            </a:r>
            <a:endParaRPr lang="ru-RU" sz="2200" dirty="0"/>
          </a:p>
        </p:txBody>
      </p:sp>
      <p:pic>
        <p:nvPicPr>
          <p:cNvPr id="8" name="18 -Ах ты,степь широк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88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01629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.jpe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22635" y="0"/>
            <a:ext cx="916663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1414"/>
            <a:ext cx="8964488" cy="64291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Времена, когда молятся все!</a:t>
            </a:r>
            <a:endParaRPr lang="ru-RU" sz="4000" dirty="0"/>
          </a:p>
        </p:txBody>
      </p:sp>
      <p:pic>
        <p:nvPicPr>
          <p:cNvPr id="7" name="quot_lakrimoza_quot_-_iz_rekviema_mocarta_snik.r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000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928826"/>
          </a:xfrm>
          <a:solidFill>
            <a:schemeClr val="accent1">
              <a:lumMod val="75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/>
              <a:t>Результатом антирелигиозной политики советской власти к концу 30-х </a:t>
            </a:r>
            <a:r>
              <a:rPr lang="ru-RU" dirty="0" smtClean="0"/>
              <a:t>годов </a:t>
            </a:r>
            <a:r>
              <a:rPr lang="ru-RU" dirty="0" err="1" smtClean="0"/>
              <a:t>хх</a:t>
            </a:r>
            <a:r>
              <a:rPr lang="ru-RU" dirty="0" smtClean="0"/>
              <a:t> века </a:t>
            </a:r>
            <a:r>
              <a:rPr lang="ru-RU" dirty="0"/>
              <a:t>стало практически полное уничтожение инфраструктуры </a:t>
            </a:r>
            <a:r>
              <a:rPr lang="ru-RU" dirty="0" smtClean="0"/>
              <a:t>русской православной церкви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7.jpg"/>
          <p:cNvPicPr>
            <a:picLocks noGrp="1" noChangeAspect="1"/>
          </p:cNvPicPr>
          <p:nvPr>
            <p:ph sz="half" idx="1"/>
          </p:nvPr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4214810" y="1733543"/>
            <a:ext cx="4929222" cy="5053043"/>
          </a:xfrm>
          <a:prstGeom prst="flowChartAlternateProcess">
            <a:avLst/>
          </a:prstGeom>
          <a:scene3d>
            <a:camera prst="perspectiveLeft"/>
            <a:lightRig rig="threePt" dir="t"/>
          </a:scene3d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32" y="1928802"/>
          <a:ext cx="4500562" cy="472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81"/>
                <a:gridCol w="2250281"/>
              </a:tblGrid>
              <a:tr h="703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1917 года</a:t>
                      </a:r>
                    </a:p>
                    <a:p>
                      <a:endParaRPr lang="ru-RU" dirty="0">
                        <a:latin typeface="Franklin Gothic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Конец 30-х годов </a:t>
                      </a:r>
                      <a:endParaRPr lang="ru-RU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703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Архиереев: 130</a:t>
                      </a:r>
                    </a:p>
                    <a:p>
                      <a:endParaRPr lang="ru-RU" dirty="0">
                        <a:latin typeface="Franklin Gothic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Архиереев: 4</a:t>
                      </a:r>
                    </a:p>
                    <a:p>
                      <a:endParaRPr lang="ru-RU" dirty="0">
                        <a:latin typeface="Franklin Gothic Demi" pitchFamily="34" charset="0"/>
                      </a:endParaRPr>
                    </a:p>
                  </a:txBody>
                  <a:tcPr/>
                </a:tc>
              </a:tr>
              <a:tr h="100559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Священников и членов их семей: 166700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Священников и членов их семей: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59</a:t>
                      </a:r>
                      <a:r>
                        <a:rPr lang="ru-RU" sz="1800" baseline="0" dirty="0" smtClean="0">
                          <a:latin typeface="+mn-lt"/>
                        </a:rPr>
                        <a:t> 000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16089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Православных храмов:</a:t>
                      </a:r>
                      <a:r>
                        <a:rPr lang="ru-RU" sz="1800" baseline="0" dirty="0" smtClean="0"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</a:rPr>
                        <a:t>55173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</a:rPr>
                        <a:t>Православных храмов: 8302, из</a:t>
                      </a:r>
                      <a:r>
                        <a:rPr lang="ru-RU" sz="1800" baseline="0" dirty="0" smtClean="0">
                          <a:latin typeface="+mn-lt"/>
                        </a:rPr>
                        <a:t> них действующих 100 приходов</a:t>
                      </a:r>
                      <a:endParaRPr lang="ru-RU" dirty="0" smtClean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7039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На Кубани храмов: </a:t>
                      </a:r>
                      <a:r>
                        <a:rPr lang="en-US" dirty="0" smtClean="0">
                          <a:latin typeface="+mn-lt"/>
                        </a:rPr>
                        <a:t>6</a:t>
                      </a:r>
                      <a:r>
                        <a:rPr lang="ru-RU" dirty="0" smtClean="0">
                          <a:latin typeface="+mn-lt"/>
                        </a:rPr>
                        <a:t>6</a:t>
                      </a:r>
                      <a:r>
                        <a:rPr lang="en-US" dirty="0" smtClean="0">
                          <a:latin typeface="+mn-lt"/>
                        </a:rPr>
                        <a:t>7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На Кубани храмов:</a:t>
                      </a:r>
                    </a:p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7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orkestr_i_hor_-_lakrimoza_iz_rekviema_snik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2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oster_01_7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809965" cy="437197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86050" y="0"/>
            <a:ext cx="6357950" cy="46434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/>
              <a:t>15 мая 1932г. правительством был принят декрет, подписанный </a:t>
            </a:r>
          </a:p>
          <a:p>
            <a:pPr algn="ctr"/>
            <a:r>
              <a:rPr lang="ru-RU" sz="2800" dirty="0" smtClean="0"/>
              <a:t>И.В. Сталиным, по которому объявлялась «безбожная пятилетка», согласно которой «имя Бога должно быть забыто на территории всей страны к 1 мая 1937г.»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57694"/>
            <a:ext cx="6858016" cy="250030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600" dirty="0" smtClean="0"/>
              <a:t>По данным переписи 1937 г. Более 50% граждан </a:t>
            </a:r>
            <a:r>
              <a:rPr lang="ru-RU" sz="2600" dirty="0" err="1" smtClean="0"/>
              <a:t>ссср</a:t>
            </a:r>
            <a:r>
              <a:rPr lang="ru-RU" sz="2600" dirty="0" smtClean="0"/>
              <a:t> объявили себя верующими.</a:t>
            </a:r>
            <a:br>
              <a:rPr lang="ru-RU" sz="2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Documents and Settings\User\Рабочий стол\ВОВ фото\0_128ba_461d1457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297777"/>
            <a:ext cx="2435914" cy="3455197"/>
          </a:xfrm>
          <a:prstGeom prst="foldedCorner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86454"/>
            <a:ext cx="8032312" cy="785818"/>
          </a:xfrm>
        </p:spPr>
        <p:txBody>
          <a:bodyPr>
            <a:noAutofit/>
          </a:bodyPr>
          <a:lstStyle/>
          <a:p>
            <a:r>
              <a:rPr lang="ru-RU" sz="7200" dirty="0" smtClean="0"/>
              <a:t>Грянула война!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000108"/>
            <a:ext cx="3429000" cy="27146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На 22 июня 1941 года был намечен очередной взрыв храма. Выбор пал на единственно действующий в Москве Богоявленский </a:t>
            </a:r>
            <a:r>
              <a:rPr lang="ru-RU" sz="2800" dirty="0" err="1" smtClean="0">
                <a:solidFill>
                  <a:srgbClr val="FFFF00"/>
                </a:solidFill>
              </a:rPr>
              <a:t>Елоховский</a:t>
            </a:r>
            <a:r>
              <a:rPr lang="ru-RU" sz="2800" dirty="0" smtClean="0">
                <a:solidFill>
                  <a:srgbClr val="FFFF00"/>
                </a:solidFill>
              </a:rPr>
              <a:t> собор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Но…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rodina.jpg"/>
          <p:cNvPicPr>
            <a:picLocks noGrp="1" noChangeAspect="1"/>
          </p:cNvPicPr>
          <p:nvPr>
            <p:ph type="pic" idx="1"/>
          </p:nvPr>
        </p:nvPicPr>
        <p:blipFill>
          <a:blip r:embed="rId4">
            <a:lum bright="-10000" contrast="10000"/>
          </a:blip>
          <a:srcRect t="15515" b="15515"/>
          <a:stretch>
            <a:fillRect/>
          </a:stretch>
        </p:blipFill>
        <p:spPr/>
      </p:pic>
      <p:pic>
        <p:nvPicPr>
          <p:cNvPr id="6" name="saintw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929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9089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-web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143240" y="-1"/>
            <a:ext cx="5027291" cy="6116537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0"/>
            <a:ext cx="3143240" cy="6858024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На начальной стадии войны нацисты всячески демонстрировали свое расположение к Православию. </a:t>
            </a:r>
          </a:p>
          <a:p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Гитлеровцы прикидывались союзниками казаков и верующих. </a:t>
            </a:r>
          </a:p>
        </p:txBody>
      </p:sp>
      <p:sp>
        <p:nvSpPr>
          <p:cNvPr id="6" name="Блок-схема: ручной ввод 5"/>
          <p:cNvSpPr/>
          <p:nvPr/>
        </p:nvSpPr>
        <p:spPr>
          <a:xfrm>
            <a:off x="0" y="5357826"/>
            <a:ext cx="9144000" cy="1500174"/>
          </a:xfrm>
          <a:prstGeom prst="flowChartManualInp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Так , с приходом оккупантов на Кубань 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было открыто 192 храма. </a:t>
            </a:r>
          </a:p>
          <a:p>
            <a:pPr algn="ctr"/>
            <a:endParaRPr lang="ru-RU" dirty="0"/>
          </a:p>
        </p:txBody>
      </p:sp>
      <p:pic>
        <p:nvPicPr>
          <p:cNvPr id="5" name="-------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528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000"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итроп сергий.jpeg"/>
          <p:cNvPicPr>
            <a:picLocks noGrp="1" noChangeAspect="1"/>
          </p:cNvPicPr>
          <p:nvPr>
            <p:ph idx="1"/>
          </p:nvPr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4143373" y="-1"/>
            <a:ext cx="5000628" cy="68492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0"/>
            <a:ext cx="4186238" cy="30003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>
            <a:noAutofit/>
          </a:bodyPr>
          <a:lstStyle/>
          <a:p>
            <a:r>
              <a:rPr lang="ru-RU" sz="2200" dirty="0" smtClean="0"/>
              <a:t>	Уже 22 июня 1941 года митрополит </a:t>
            </a:r>
            <a:r>
              <a:rPr lang="ru-RU" sz="2200" dirty="0" err="1" smtClean="0"/>
              <a:t>сергий</a:t>
            </a:r>
            <a:r>
              <a:rPr lang="ru-RU" sz="2200" dirty="0" smtClean="0"/>
              <a:t> </a:t>
            </a:r>
            <a:r>
              <a:rPr lang="ru-RU" sz="2200" dirty="0" err="1" smtClean="0"/>
              <a:t>Страгородский</a:t>
            </a:r>
            <a:r>
              <a:rPr lang="ru-RU" sz="2200" dirty="0" smtClean="0"/>
              <a:t>, возглавлявший в то время официальную церковь, обратился к советским людям с пастырским посланием.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3071810"/>
            <a:ext cx="5000628" cy="3786190"/>
          </a:xfrm>
          <a:prstGeom prst="vertic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422100"/>
                </a:solidFill>
              </a:rPr>
              <a:t>… Церковь Христова благословляет всех православных на защиту священных границ нашей Родины.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422100"/>
                </a:solidFill>
              </a:rPr>
              <a:t>… Положим же души своя вместе с нашей паствой.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422100"/>
                </a:solidFill>
              </a:rPr>
              <a:t>Господь дарует нам победу! </a:t>
            </a:r>
            <a:endParaRPr lang="ru-RU" sz="2400" i="1" dirty="0">
              <a:solidFill>
                <a:srgbClr val="422100"/>
              </a:solidFill>
            </a:endParaRPr>
          </a:p>
        </p:txBody>
      </p:sp>
      <p:pic>
        <p:nvPicPr>
          <p:cNvPr id="7" name="saintw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00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2" y="0"/>
            <a:ext cx="9144032" cy="857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Молебны о даровании победы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User\Рабочий стол\ВОВ фото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0000"/>
          </a:blip>
          <a:stretch>
            <a:fillRect/>
          </a:stretch>
        </p:blipFill>
        <p:spPr bwMode="auto">
          <a:xfrm>
            <a:off x="3990860" y="3268748"/>
            <a:ext cx="5153140" cy="3589252"/>
          </a:xfrm>
          <a:prstGeom prst="flowChartManualInpu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-32" y="4429132"/>
            <a:ext cx="4000496" cy="24288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«Молитва – это сила такая же реальная, как и сила земного притяжения»</a:t>
            </a:r>
          </a:p>
          <a:p>
            <a:pPr algn="r"/>
            <a:r>
              <a:rPr lang="ru-RU" sz="1400" b="1" i="1" dirty="0" smtClean="0"/>
              <a:t>Алексис </a:t>
            </a:r>
            <a:r>
              <a:rPr lang="ru-RU" sz="1400" b="1" i="1" dirty="0" err="1" smtClean="0"/>
              <a:t>Каррель</a:t>
            </a:r>
            <a:r>
              <a:rPr lang="ru-RU" sz="1400" i="1" dirty="0" smtClean="0"/>
              <a:t>, Нобелевский лауреат, ведущий </a:t>
            </a:r>
            <a:r>
              <a:rPr lang="ru-RU" sz="1400" i="1" dirty="0" err="1" smtClean="0"/>
              <a:t>трансплантолог</a:t>
            </a:r>
            <a:endParaRPr lang="ru-RU" sz="1400" i="1" dirty="0"/>
          </a:p>
        </p:txBody>
      </p:sp>
      <p:sp>
        <p:nvSpPr>
          <p:cNvPr id="6" name="Овал 5"/>
          <p:cNvSpPr/>
          <p:nvPr/>
        </p:nvSpPr>
        <p:spPr>
          <a:xfrm>
            <a:off x="5572132" y="928670"/>
            <a:ext cx="3571868" cy="25003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объявлением войны народ по всей стране потянулся в храмы. </a:t>
            </a:r>
          </a:p>
          <a:p>
            <a:pPr algn="ctr"/>
            <a:r>
              <a:rPr lang="ru-RU" b="1" dirty="0" smtClean="0"/>
              <a:t>Не прекращаясь служились молебны о даровании победы. </a:t>
            </a:r>
            <a:endParaRPr lang="ru-RU" b="1" dirty="0"/>
          </a:p>
        </p:txBody>
      </p:sp>
      <p:pic>
        <p:nvPicPr>
          <p:cNvPr id="7" name="Содержимое 6" descr="Крестный ход.jpg"/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0" y="928670"/>
            <a:ext cx="5568917" cy="3500462"/>
          </a:xfrm>
          <a:prstGeom prst="flowChartDocumen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01 -Свете тих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0" y="-17169"/>
            <a:ext cx="8170689" cy="5229241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0"/>
            <a:ext cx="7929618" cy="5714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Духовная, моральная поддержка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5214950"/>
            <a:ext cx="9144000" cy="16430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 первых дней войны священники выступают с патриотическими проповедями, вдохновляют верующих и воинов к победе над фашизмом, благословляют стоять за Родину на смерть.    </a:t>
            </a:r>
            <a:endParaRPr lang="ru-RU" sz="24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-1"/>
            <a:ext cx="8144913" cy="589691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5714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Православная церковь в годы </a:t>
            </a:r>
            <a:r>
              <a:rPr lang="ru-RU" sz="3200" dirty="0" err="1" smtClean="0"/>
              <a:t>вов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5072074"/>
            <a:ext cx="9144000" cy="178592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	</a:t>
            </a:r>
            <a:r>
              <a:rPr lang="ru-RU" sz="2800" dirty="0" smtClean="0"/>
              <a:t>На оккупированных территориях священники,  	рискуя жизнью, оказывают помощь партизанам, 	укрывают раненных, помогают пленным и семьям 	погибших, особо заботятся о детях-сиротах.  	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2070</TotalTime>
  <Words>512</Words>
  <Application>Microsoft Office PowerPoint</Application>
  <PresentationFormat>Экран (4:3)</PresentationFormat>
  <Paragraphs>69</Paragraphs>
  <Slides>19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Нам всем была нужна одна победа</vt:lpstr>
      <vt:lpstr>Результатом антирелигиозной политики советской власти к концу 30-х годов хх века стало практически полное уничтожение инфраструктуры русской православной церкви </vt:lpstr>
      <vt:lpstr>По данным переписи 1937 г. Более 50% граждан ссср объявили себя верующими.  </vt:lpstr>
      <vt:lpstr>Грянула война!</vt:lpstr>
      <vt:lpstr>Презентация PowerPoint</vt:lpstr>
      <vt:lpstr> Уже 22 июня 1941 года митрополит сергий Страгородский, возглавлявший в то время официальную церковь, обратился к советским людям с пастырским посланием.</vt:lpstr>
      <vt:lpstr>Молебны о даровании победы</vt:lpstr>
      <vt:lpstr>Духовная, моральная поддержка</vt:lpstr>
      <vt:lpstr>Православная церковь в годы вов</vt:lpstr>
      <vt:lpstr>Все для родины, все для победы!</vt:lpstr>
      <vt:lpstr>Профессор  В.Ф. Войно-ясенецкий, хирург, архиепископ,   святой</vt:lpstr>
      <vt:lpstr>Презентация PowerPoint</vt:lpstr>
      <vt:lpstr>Они служили отечеству</vt:lpstr>
      <vt:lpstr>С оружием в руках и огнем веры в сердце </vt:lpstr>
      <vt:lpstr>с оружием в руках и огнем веры в сердце </vt:lpstr>
      <vt:lpstr>С оружием в руках и огнем веры в сердце </vt:lpstr>
      <vt:lpstr>    Война 1941-1945 внесла существенные коррективы в прежнюю модель государственно-церковных отношений</vt:lpstr>
      <vt:lpstr>Презентация PowerPoint</vt:lpstr>
      <vt:lpstr>Времена, когда молятся все!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Biblio</cp:lastModifiedBy>
  <cp:revision>158</cp:revision>
  <dcterms:created xsi:type="dcterms:W3CDTF">2010-04-20T15:20:31Z</dcterms:created>
  <dcterms:modified xsi:type="dcterms:W3CDTF">2020-02-13T13:12:53Z</dcterms:modified>
</cp:coreProperties>
</file>