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7" r:id="rId3"/>
    <p:sldId id="283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307" r:id="rId16"/>
    <p:sldId id="30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12" r:id="rId26"/>
    <p:sldId id="309" r:id="rId27"/>
    <p:sldId id="311" r:id="rId28"/>
    <p:sldId id="310" r:id="rId29"/>
    <p:sldId id="313" r:id="rId30"/>
    <p:sldId id="326" r:id="rId31"/>
    <p:sldId id="327" r:id="rId32"/>
    <p:sldId id="328" r:id="rId33"/>
    <p:sldId id="329" r:id="rId34"/>
    <p:sldId id="314" r:id="rId35"/>
    <p:sldId id="315" r:id="rId36"/>
    <p:sldId id="316" r:id="rId37"/>
    <p:sldId id="317" r:id="rId38"/>
    <p:sldId id="330" r:id="rId39"/>
    <p:sldId id="325" r:id="rId40"/>
    <p:sldId id="331" r:id="rId41"/>
    <p:sldId id="332" r:id="rId42"/>
    <p:sldId id="333" r:id="rId43"/>
    <p:sldId id="359" r:id="rId44"/>
    <p:sldId id="261" r:id="rId45"/>
    <p:sldId id="268" r:id="rId46"/>
    <p:sldId id="269" r:id="rId47"/>
    <p:sldId id="319" r:id="rId48"/>
    <p:sldId id="320" r:id="rId49"/>
    <p:sldId id="270" r:id="rId50"/>
    <p:sldId id="274" r:id="rId51"/>
    <p:sldId id="272" r:id="rId52"/>
    <p:sldId id="275" r:id="rId53"/>
    <p:sldId id="284" r:id="rId54"/>
    <p:sldId id="285" r:id="rId55"/>
    <p:sldId id="286" r:id="rId56"/>
    <p:sldId id="277" r:id="rId57"/>
    <p:sldId id="278" r:id="rId58"/>
    <p:sldId id="276" r:id="rId59"/>
    <p:sldId id="279" r:id="rId60"/>
    <p:sldId id="280" r:id="rId61"/>
    <p:sldId id="281" r:id="rId62"/>
    <p:sldId id="282" r:id="rId63"/>
    <p:sldId id="322" r:id="rId64"/>
    <p:sldId id="318" r:id="rId65"/>
    <p:sldId id="323" r:id="rId66"/>
    <p:sldId id="324" r:id="rId6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4548E4-E98F-4E32-BF96-99D269C23D9A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A9E8AB-2347-46A8-BA1B-BB3CE510E494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10000"/>
                </a:schemeClr>
              </a:solidFill>
            </a:rPr>
            <a:t>церковь</a:t>
          </a:r>
          <a:endParaRPr lang="ru-RU" dirty="0">
            <a:solidFill>
              <a:schemeClr val="bg2">
                <a:lumMod val="10000"/>
              </a:schemeClr>
            </a:solidFill>
          </a:endParaRPr>
        </a:p>
      </dgm:t>
    </dgm:pt>
    <dgm:pt modelId="{F787EB81-EA9A-451B-B0CF-5916F19A73F2}" type="parTrans" cxnId="{B34A292A-8E68-4771-B3C6-10DCDD71D9A6}">
      <dgm:prSet/>
      <dgm:spPr/>
      <dgm:t>
        <a:bodyPr/>
        <a:lstStyle/>
        <a:p>
          <a:endParaRPr lang="ru-RU">
            <a:solidFill>
              <a:schemeClr val="bg2">
                <a:lumMod val="10000"/>
              </a:schemeClr>
            </a:solidFill>
          </a:endParaRPr>
        </a:p>
      </dgm:t>
    </dgm:pt>
    <dgm:pt modelId="{A12F1B83-8864-48E2-8ACA-4159F4714326}" type="sibTrans" cxnId="{B34A292A-8E68-4771-B3C6-10DCDD71D9A6}">
      <dgm:prSet/>
      <dgm:spPr/>
      <dgm:t>
        <a:bodyPr/>
        <a:lstStyle/>
        <a:p>
          <a:endParaRPr lang="ru-RU">
            <a:solidFill>
              <a:schemeClr val="bg2">
                <a:lumMod val="10000"/>
              </a:schemeClr>
            </a:solidFill>
          </a:endParaRPr>
        </a:p>
      </dgm:t>
    </dgm:pt>
    <dgm:pt modelId="{24A1D2B1-11FD-4EFE-B7EF-8741425AA371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10000"/>
                </a:schemeClr>
              </a:solidFill>
            </a:rPr>
            <a:t>семья</a:t>
          </a:r>
          <a:endParaRPr lang="ru-RU" dirty="0">
            <a:solidFill>
              <a:schemeClr val="bg2">
                <a:lumMod val="10000"/>
              </a:schemeClr>
            </a:solidFill>
          </a:endParaRPr>
        </a:p>
      </dgm:t>
    </dgm:pt>
    <dgm:pt modelId="{966C5031-9107-45BE-A748-C1F682B4D574}" type="parTrans" cxnId="{2F2BCECC-8A63-4541-8576-C66AB78AF65D}">
      <dgm:prSet/>
      <dgm:spPr/>
      <dgm:t>
        <a:bodyPr/>
        <a:lstStyle/>
        <a:p>
          <a:endParaRPr lang="ru-RU">
            <a:solidFill>
              <a:schemeClr val="bg2">
                <a:lumMod val="10000"/>
              </a:schemeClr>
            </a:solidFill>
          </a:endParaRPr>
        </a:p>
      </dgm:t>
    </dgm:pt>
    <dgm:pt modelId="{1D7867AB-8C07-42AE-AF92-D4D315CED559}" type="sibTrans" cxnId="{2F2BCECC-8A63-4541-8576-C66AB78AF65D}">
      <dgm:prSet/>
      <dgm:spPr/>
      <dgm:t>
        <a:bodyPr/>
        <a:lstStyle/>
        <a:p>
          <a:endParaRPr lang="ru-RU">
            <a:solidFill>
              <a:schemeClr val="bg2">
                <a:lumMod val="10000"/>
              </a:schemeClr>
            </a:solidFill>
          </a:endParaRPr>
        </a:p>
      </dgm:t>
    </dgm:pt>
    <dgm:pt modelId="{602870EF-BC22-46B4-8D05-46114FA6BEBA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10000"/>
                </a:schemeClr>
              </a:solidFill>
            </a:rPr>
            <a:t>наука</a:t>
          </a:r>
          <a:endParaRPr lang="ru-RU" dirty="0">
            <a:solidFill>
              <a:schemeClr val="bg2">
                <a:lumMod val="10000"/>
              </a:schemeClr>
            </a:solidFill>
          </a:endParaRPr>
        </a:p>
      </dgm:t>
    </dgm:pt>
    <dgm:pt modelId="{7A3D165A-F366-46BC-93A1-41566DD489CA}" type="parTrans" cxnId="{6D54CCAE-F6B9-413A-BB6D-3B6C8061DBC3}">
      <dgm:prSet/>
      <dgm:spPr/>
      <dgm:t>
        <a:bodyPr/>
        <a:lstStyle/>
        <a:p>
          <a:endParaRPr lang="ru-RU">
            <a:solidFill>
              <a:schemeClr val="bg2">
                <a:lumMod val="10000"/>
              </a:schemeClr>
            </a:solidFill>
          </a:endParaRPr>
        </a:p>
      </dgm:t>
    </dgm:pt>
    <dgm:pt modelId="{F31CD41B-C400-47C5-A537-40AE5F5BDD28}" type="sibTrans" cxnId="{6D54CCAE-F6B9-413A-BB6D-3B6C8061DBC3}">
      <dgm:prSet/>
      <dgm:spPr/>
      <dgm:t>
        <a:bodyPr/>
        <a:lstStyle/>
        <a:p>
          <a:endParaRPr lang="ru-RU">
            <a:solidFill>
              <a:schemeClr val="bg2">
                <a:lumMod val="10000"/>
              </a:schemeClr>
            </a:solidFill>
          </a:endParaRPr>
        </a:p>
      </dgm:t>
    </dgm:pt>
    <dgm:pt modelId="{484083D9-4BC5-4CB6-B448-E003A89069CB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10000"/>
                </a:schemeClr>
              </a:solidFill>
            </a:rPr>
            <a:t>образование</a:t>
          </a:r>
          <a:endParaRPr lang="ru-RU" dirty="0">
            <a:solidFill>
              <a:schemeClr val="bg2">
                <a:lumMod val="10000"/>
              </a:schemeClr>
            </a:solidFill>
          </a:endParaRPr>
        </a:p>
      </dgm:t>
    </dgm:pt>
    <dgm:pt modelId="{80622891-BAAC-40A0-BA0F-49563D5D1783}" type="parTrans" cxnId="{349D76F7-6D9F-4456-869D-B2CAD7C64500}">
      <dgm:prSet/>
      <dgm:spPr/>
      <dgm:t>
        <a:bodyPr/>
        <a:lstStyle/>
        <a:p>
          <a:endParaRPr lang="ru-RU">
            <a:solidFill>
              <a:schemeClr val="bg2">
                <a:lumMod val="10000"/>
              </a:schemeClr>
            </a:solidFill>
          </a:endParaRPr>
        </a:p>
      </dgm:t>
    </dgm:pt>
    <dgm:pt modelId="{1F9E72AF-F81B-4D65-ACC3-F99F06620228}" type="sibTrans" cxnId="{349D76F7-6D9F-4456-869D-B2CAD7C64500}">
      <dgm:prSet/>
      <dgm:spPr/>
      <dgm:t>
        <a:bodyPr/>
        <a:lstStyle/>
        <a:p>
          <a:endParaRPr lang="ru-RU">
            <a:solidFill>
              <a:schemeClr val="bg2">
                <a:lumMod val="10000"/>
              </a:schemeClr>
            </a:solidFill>
          </a:endParaRPr>
        </a:p>
      </dgm:t>
    </dgm:pt>
    <dgm:pt modelId="{4BBE6E38-0B22-40F1-9A14-45CD64017FD7}">
      <dgm:prSet phldrT="[Текст]"/>
      <dgm:spPr/>
      <dgm:t>
        <a:bodyPr/>
        <a:lstStyle/>
        <a:p>
          <a:r>
            <a:rPr lang="ru-RU" dirty="0" smtClean="0">
              <a:solidFill>
                <a:schemeClr val="bg2">
                  <a:lumMod val="10000"/>
                </a:schemeClr>
              </a:solidFill>
            </a:rPr>
            <a:t>государство</a:t>
          </a:r>
          <a:endParaRPr lang="ru-RU" dirty="0">
            <a:solidFill>
              <a:schemeClr val="bg2">
                <a:lumMod val="10000"/>
              </a:schemeClr>
            </a:solidFill>
          </a:endParaRPr>
        </a:p>
      </dgm:t>
    </dgm:pt>
    <dgm:pt modelId="{FFB62D27-BCD7-4C4F-993F-41F70609BFA5}" type="parTrans" cxnId="{44D0B47C-14F7-4789-AA32-9081E657E6FB}">
      <dgm:prSet/>
      <dgm:spPr/>
      <dgm:t>
        <a:bodyPr/>
        <a:lstStyle/>
        <a:p>
          <a:endParaRPr lang="ru-RU">
            <a:solidFill>
              <a:schemeClr val="bg2">
                <a:lumMod val="10000"/>
              </a:schemeClr>
            </a:solidFill>
          </a:endParaRPr>
        </a:p>
      </dgm:t>
    </dgm:pt>
    <dgm:pt modelId="{BBEC825B-09F1-4AE9-8A52-D1E8F44B6FC1}" type="sibTrans" cxnId="{44D0B47C-14F7-4789-AA32-9081E657E6FB}">
      <dgm:prSet/>
      <dgm:spPr/>
      <dgm:t>
        <a:bodyPr/>
        <a:lstStyle/>
        <a:p>
          <a:endParaRPr lang="ru-RU">
            <a:solidFill>
              <a:schemeClr val="bg2">
                <a:lumMod val="10000"/>
              </a:schemeClr>
            </a:solidFill>
          </a:endParaRPr>
        </a:p>
      </dgm:t>
    </dgm:pt>
    <dgm:pt modelId="{48449384-B6CE-4041-9BF3-F15BD8E1859A}" type="pres">
      <dgm:prSet presAssocID="{4A4548E4-E98F-4E32-BF96-99D269C23D9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E709AD-E32E-4816-AB56-43219779D2FE}" type="pres">
      <dgm:prSet presAssocID="{EDA9E8AB-2347-46A8-BA1B-BB3CE510E49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547CB-73BE-414B-800B-43A5C88C59B9}" type="pres">
      <dgm:prSet presAssocID="{EDA9E8AB-2347-46A8-BA1B-BB3CE510E494}" presName="spNode" presStyleCnt="0"/>
      <dgm:spPr/>
    </dgm:pt>
    <dgm:pt modelId="{0FD97F65-E45A-4F5F-83A5-C5644FAF87F3}" type="pres">
      <dgm:prSet presAssocID="{A12F1B83-8864-48E2-8ACA-4159F4714326}" presName="sibTrans" presStyleLbl="sibTrans1D1" presStyleIdx="0" presStyleCnt="5"/>
      <dgm:spPr/>
      <dgm:t>
        <a:bodyPr/>
        <a:lstStyle/>
        <a:p>
          <a:endParaRPr lang="ru-RU"/>
        </a:p>
      </dgm:t>
    </dgm:pt>
    <dgm:pt modelId="{3296D7B6-BA1C-4194-BCF3-E5CAE3F10C6B}" type="pres">
      <dgm:prSet presAssocID="{24A1D2B1-11FD-4EFE-B7EF-8741425AA37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9FFF7A-D16D-4A2A-829D-A9C3FA17FD17}" type="pres">
      <dgm:prSet presAssocID="{24A1D2B1-11FD-4EFE-B7EF-8741425AA371}" presName="spNode" presStyleCnt="0"/>
      <dgm:spPr/>
    </dgm:pt>
    <dgm:pt modelId="{440E3DD5-1CA6-44B7-9E4A-B7F48F17C0FC}" type="pres">
      <dgm:prSet presAssocID="{1D7867AB-8C07-42AE-AF92-D4D315CED559}" presName="sibTrans" presStyleLbl="sibTrans1D1" presStyleIdx="1" presStyleCnt="5"/>
      <dgm:spPr/>
      <dgm:t>
        <a:bodyPr/>
        <a:lstStyle/>
        <a:p>
          <a:endParaRPr lang="ru-RU"/>
        </a:p>
      </dgm:t>
    </dgm:pt>
    <dgm:pt modelId="{FB66774B-009B-491A-9711-03B624520131}" type="pres">
      <dgm:prSet presAssocID="{602870EF-BC22-46B4-8D05-46114FA6BEB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8BAEA-C603-4BBA-ADE5-C813435F69CD}" type="pres">
      <dgm:prSet presAssocID="{602870EF-BC22-46B4-8D05-46114FA6BEBA}" presName="spNode" presStyleCnt="0"/>
      <dgm:spPr/>
    </dgm:pt>
    <dgm:pt modelId="{7D89120A-5977-4B5E-9BA8-3A7A51557E99}" type="pres">
      <dgm:prSet presAssocID="{F31CD41B-C400-47C5-A537-40AE5F5BDD28}" presName="sibTrans" presStyleLbl="sibTrans1D1" presStyleIdx="2" presStyleCnt="5"/>
      <dgm:spPr/>
      <dgm:t>
        <a:bodyPr/>
        <a:lstStyle/>
        <a:p>
          <a:endParaRPr lang="ru-RU"/>
        </a:p>
      </dgm:t>
    </dgm:pt>
    <dgm:pt modelId="{793BF392-892A-4858-B73E-CF3246ABB0F1}" type="pres">
      <dgm:prSet presAssocID="{484083D9-4BC5-4CB6-B448-E003A89069C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F90F39-F28A-44C7-87A8-7AD675E6DEBA}" type="pres">
      <dgm:prSet presAssocID="{484083D9-4BC5-4CB6-B448-E003A89069CB}" presName="spNode" presStyleCnt="0"/>
      <dgm:spPr/>
    </dgm:pt>
    <dgm:pt modelId="{C5C0AF5D-2293-49C5-9EF6-742E9779EFD4}" type="pres">
      <dgm:prSet presAssocID="{1F9E72AF-F81B-4D65-ACC3-F99F06620228}" presName="sibTrans" presStyleLbl="sibTrans1D1" presStyleIdx="3" presStyleCnt="5"/>
      <dgm:spPr/>
      <dgm:t>
        <a:bodyPr/>
        <a:lstStyle/>
        <a:p>
          <a:endParaRPr lang="ru-RU"/>
        </a:p>
      </dgm:t>
    </dgm:pt>
    <dgm:pt modelId="{34E9A58F-10A1-4FBD-9CC7-83C3CCA0716E}" type="pres">
      <dgm:prSet presAssocID="{4BBE6E38-0B22-40F1-9A14-45CD64017FD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F0A80D-F758-4105-BFC9-6F3744DEBFC6}" type="pres">
      <dgm:prSet presAssocID="{4BBE6E38-0B22-40F1-9A14-45CD64017FD7}" presName="spNode" presStyleCnt="0"/>
      <dgm:spPr/>
    </dgm:pt>
    <dgm:pt modelId="{25930BEE-2BE7-4485-8D07-D2B38223116C}" type="pres">
      <dgm:prSet presAssocID="{BBEC825B-09F1-4AE9-8A52-D1E8F44B6FC1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3E3E1633-5437-4780-A901-01BFD329E7DE}" type="presOf" srcId="{4BBE6E38-0B22-40F1-9A14-45CD64017FD7}" destId="{34E9A58F-10A1-4FBD-9CC7-83C3CCA0716E}" srcOrd="0" destOrd="0" presId="urn:microsoft.com/office/officeart/2005/8/layout/cycle6"/>
    <dgm:cxn modelId="{349D76F7-6D9F-4456-869D-B2CAD7C64500}" srcId="{4A4548E4-E98F-4E32-BF96-99D269C23D9A}" destId="{484083D9-4BC5-4CB6-B448-E003A89069CB}" srcOrd="3" destOrd="0" parTransId="{80622891-BAAC-40A0-BA0F-49563D5D1783}" sibTransId="{1F9E72AF-F81B-4D65-ACC3-F99F06620228}"/>
    <dgm:cxn modelId="{CB383016-A620-453F-95D8-AD3EEF2E9164}" type="presOf" srcId="{602870EF-BC22-46B4-8D05-46114FA6BEBA}" destId="{FB66774B-009B-491A-9711-03B624520131}" srcOrd="0" destOrd="0" presId="urn:microsoft.com/office/officeart/2005/8/layout/cycle6"/>
    <dgm:cxn modelId="{E62089A3-EBD5-4A57-B563-697E61A9919A}" type="presOf" srcId="{BBEC825B-09F1-4AE9-8A52-D1E8F44B6FC1}" destId="{25930BEE-2BE7-4485-8D07-D2B38223116C}" srcOrd="0" destOrd="0" presId="urn:microsoft.com/office/officeart/2005/8/layout/cycle6"/>
    <dgm:cxn modelId="{01DEBD62-8057-4317-A1CF-37002BF2DCFC}" type="presOf" srcId="{1F9E72AF-F81B-4D65-ACC3-F99F06620228}" destId="{C5C0AF5D-2293-49C5-9EF6-742E9779EFD4}" srcOrd="0" destOrd="0" presId="urn:microsoft.com/office/officeart/2005/8/layout/cycle6"/>
    <dgm:cxn modelId="{B34A292A-8E68-4771-B3C6-10DCDD71D9A6}" srcId="{4A4548E4-E98F-4E32-BF96-99D269C23D9A}" destId="{EDA9E8AB-2347-46A8-BA1B-BB3CE510E494}" srcOrd="0" destOrd="0" parTransId="{F787EB81-EA9A-451B-B0CF-5916F19A73F2}" sibTransId="{A12F1B83-8864-48E2-8ACA-4159F4714326}"/>
    <dgm:cxn modelId="{097AA45E-4F16-4CCB-808C-DFE6E1D8B8DF}" type="presOf" srcId="{24A1D2B1-11FD-4EFE-B7EF-8741425AA371}" destId="{3296D7B6-BA1C-4194-BCF3-E5CAE3F10C6B}" srcOrd="0" destOrd="0" presId="urn:microsoft.com/office/officeart/2005/8/layout/cycle6"/>
    <dgm:cxn modelId="{6D54CCAE-F6B9-413A-BB6D-3B6C8061DBC3}" srcId="{4A4548E4-E98F-4E32-BF96-99D269C23D9A}" destId="{602870EF-BC22-46B4-8D05-46114FA6BEBA}" srcOrd="2" destOrd="0" parTransId="{7A3D165A-F366-46BC-93A1-41566DD489CA}" sibTransId="{F31CD41B-C400-47C5-A537-40AE5F5BDD28}"/>
    <dgm:cxn modelId="{5BCBD574-5046-4DC4-800B-B051A3AD0377}" type="presOf" srcId="{F31CD41B-C400-47C5-A537-40AE5F5BDD28}" destId="{7D89120A-5977-4B5E-9BA8-3A7A51557E99}" srcOrd="0" destOrd="0" presId="urn:microsoft.com/office/officeart/2005/8/layout/cycle6"/>
    <dgm:cxn modelId="{2F2BCECC-8A63-4541-8576-C66AB78AF65D}" srcId="{4A4548E4-E98F-4E32-BF96-99D269C23D9A}" destId="{24A1D2B1-11FD-4EFE-B7EF-8741425AA371}" srcOrd="1" destOrd="0" parTransId="{966C5031-9107-45BE-A748-C1F682B4D574}" sibTransId="{1D7867AB-8C07-42AE-AF92-D4D315CED559}"/>
    <dgm:cxn modelId="{87C293C7-67B7-494C-8091-65AC3B2228BA}" type="presOf" srcId="{1D7867AB-8C07-42AE-AF92-D4D315CED559}" destId="{440E3DD5-1CA6-44B7-9E4A-B7F48F17C0FC}" srcOrd="0" destOrd="0" presId="urn:microsoft.com/office/officeart/2005/8/layout/cycle6"/>
    <dgm:cxn modelId="{8DCE1E27-FA7A-43DC-8C53-19B789996B91}" type="presOf" srcId="{EDA9E8AB-2347-46A8-BA1B-BB3CE510E494}" destId="{BFE709AD-E32E-4816-AB56-43219779D2FE}" srcOrd="0" destOrd="0" presId="urn:microsoft.com/office/officeart/2005/8/layout/cycle6"/>
    <dgm:cxn modelId="{44D0B47C-14F7-4789-AA32-9081E657E6FB}" srcId="{4A4548E4-E98F-4E32-BF96-99D269C23D9A}" destId="{4BBE6E38-0B22-40F1-9A14-45CD64017FD7}" srcOrd="4" destOrd="0" parTransId="{FFB62D27-BCD7-4C4F-993F-41F70609BFA5}" sibTransId="{BBEC825B-09F1-4AE9-8A52-D1E8F44B6FC1}"/>
    <dgm:cxn modelId="{B376AEE9-D150-4EA0-B548-1F93005D936D}" type="presOf" srcId="{4A4548E4-E98F-4E32-BF96-99D269C23D9A}" destId="{48449384-B6CE-4041-9BF3-F15BD8E1859A}" srcOrd="0" destOrd="0" presId="urn:microsoft.com/office/officeart/2005/8/layout/cycle6"/>
    <dgm:cxn modelId="{FADF0DD4-558C-4A89-82BD-2C9272A22755}" type="presOf" srcId="{A12F1B83-8864-48E2-8ACA-4159F4714326}" destId="{0FD97F65-E45A-4F5F-83A5-C5644FAF87F3}" srcOrd="0" destOrd="0" presId="urn:microsoft.com/office/officeart/2005/8/layout/cycle6"/>
    <dgm:cxn modelId="{17A671B5-6F1F-48CC-AB4E-81DDA582914F}" type="presOf" srcId="{484083D9-4BC5-4CB6-B448-E003A89069CB}" destId="{793BF392-892A-4858-B73E-CF3246ABB0F1}" srcOrd="0" destOrd="0" presId="urn:microsoft.com/office/officeart/2005/8/layout/cycle6"/>
    <dgm:cxn modelId="{7AA8FB13-0231-4A5D-BB9B-A7112826D183}" type="presParOf" srcId="{48449384-B6CE-4041-9BF3-F15BD8E1859A}" destId="{BFE709AD-E32E-4816-AB56-43219779D2FE}" srcOrd="0" destOrd="0" presId="urn:microsoft.com/office/officeart/2005/8/layout/cycle6"/>
    <dgm:cxn modelId="{EC9DC65A-9880-467C-8E34-09DD16B86475}" type="presParOf" srcId="{48449384-B6CE-4041-9BF3-F15BD8E1859A}" destId="{7C6547CB-73BE-414B-800B-43A5C88C59B9}" srcOrd="1" destOrd="0" presId="urn:microsoft.com/office/officeart/2005/8/layout/cycle6"/>
    <dgm:cxn modelId="{1D81AC19-20DE-4C73-9998-8F72510C2F27}" type="presParOf" srcId="{48449384-B6CE-4041-9BF3-F15BD8E1859A}" destId="{0FD97F65-E45A-4F5F-83A5-C5644FAF87F3}" srcOrd="2" destOrd="0" presId="urn:microsoft.com/office/officeart/2005/8/layout/cycle6"/>
    <dgm:cxn modelId="{D72B91EF-4D26-45EA-A1D8-28AA8F0A2620}" type="presParOf" srcId="{48449384-B6CE-4041-9BF3-F15BD8E1859A}" destId="{3296D7B6-BA1C-4194-BCF3-E5CAE3F10C6B}" srcOrd="3" destOrd="0" presId="urn:microsoft.com/office/officeart/2005/8/layout/cycle6"/>
    <dgm:cxn modelId="{9A14E0BF-2724-49B9-B9D3-088BD7D8FB20}" type="presParOf" srcId="{48449384-B6CE-4041-9BF3-F15BD8E1859A}" destId="{979FFF7A-D16D-4A2A-829D-A9C3FA17FD17}" srcOrd="4" destOrd="0" presId="urn:microsoft.com/office/officeart/2005/8/layout/cycle6"/>
    <dgm:cxn modelId="{CF9495C2-D5A5-4FAD-8C94-D4392EF525D9}" type="presParOf" srcId="{48449384-B6CE-4041-9BF3-F15BD8E1859A}" destId="{440E3DD5-1CA6-44B7-9E4A-B7F48F17C0FC}" srcOrd="5" destOrd="0" presId="urn:microsoft.com/office/officeart/2005/8/layout/cycle6"/>
    <dgm:cxn modelId="{76790E63-4357-4E58-A62C-B07B87D33890}" type="presParOf" srcId="{48449384-B6CE-4041-9BF3-F15BD8E1859A}" destId="{FB66774B-009B-491A-9711-03B624520131}" srcOrd="6" destOrd="0" presId="urn:microsoft.com/office/officeart/2005/8/layout/cycle6"/>
    <dgm:cxn modelId="{8CCB2C53-246C-4CB3-94D4-4B01587B8CB1}" type="presParOf" srcId="{48449384-B6CE-4041-9BF3-F15BD8E1859A}" destId="{AD38BAEA-C603-4BBA-ADE5-C813435F69CD}" srcOrd="7" destOrd="0" presId="urn:microsoft.com/office/officeart/2005/8/layout/cycle6"/>
    <dgm:cxn modelId="{9D1C4A0F-CC64-4116-89A7-78D043DF1C0D}" type="presParOf" srcId="{48449384-B6CE-4041-9BF3-F15BD8E1859A}" destId="{7D89120A-5977-4B5E-9BA8-3A7A51557E99}" srcOrd="8" destOrd="0" presId="urn:microsoft.com/office/officeart/2005/8/layout/cycle6"/>
    <dgm:cxn modelId="{413304C4-B190-4037-82E7-503D9DC8B392}" type="presParOf" srcId="{48449384-B6CE-4041-9BF3-F15BD8E1859A}" destId="{793BF392-892A-4858-B73E-CF3246ABB0F1}" srcOrd="9" destOrd="0" presId="urn:microsoft.com/office/officeart/2005/8/layout/cycle6"/>
    <dgm:cxn modelId="{42575D69-7367-49BD-82E5-CB9797B62BAB}" type="presParOf" srcId="{48449384-B6CE-4041-9BF3-F15BD8E1859A}" destId="{E1F90F39-F28A-44C7-87A8-7AD675E6DEBA}" srcOrd="10" destOrd="0" presId="urn:microsoft.com/office/officeart/2005/8/layout/cycle6"/>
    <dgm:cxn modelId="{C9EB312B-3FBA-4130-83F2-ACBFDADECB56}" type="presParOf" srcId="{48449384-B6CE-4041-9BF3-F15BD8E1859A}" destId="{C5C0AF5D-2293-49C5-9EF6-742E9779EFD4}" srcOrd="11" destOrd="0" presId="urn:microsoft.com/office/officeart/2005/8/layout/cycle6"/>
    <dgm:cxn modelId="{BB941444-F76C-4F41-BF79-E61D3143A50F}" type="presParOf" srcId="{48449384-B6CE-4041-9BF3-F15BD8E1859A}" destId="{34E9A58F-10A1-4FBD-9CC7-83C3CCA0716E}" srcOrd="12" destOrd="0" presId="urn:microsoft.com/office/officeart/2005/8/layout/cycle6"/>
    <dgm:cxn modelId="{6E3518D0-43AE-45E0-807F-F46D930CACB7}" type="presParOf" srcId="{48449384-B6CE-4041-9BF3-F15BD8E1859A}" destId="{E0F0A80D-F758-4105-BFC9-6F3744DEBFC6}" srcOrd="13" destOrd="0" presId="urn:microsoft.com/office/officeart/2005/8/layout/cycle6"/>
    <dgm:cxn modelId="{4E6AE9A2-CA9B-4F2C-803B-5813E781AD43}" type="presParOf" srcId="{48449384-B6CE-4041-9BF3-F15BD8E1859A}" destId="{25930BEE-2BE7-4485-8D07-D2B38223116C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86D22E-5C5D-49A2-BE39-C9BEE708AB32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1E2A67B-6517-405F-809C-E4789263AAAC}">
      <dgm:prSet phldrT="[Текст]"/>
      <dgm:spPr/>
      <dgm:t>
        <a:bodyPr/>
        <a:lstStyle/>
        <a:p>
          <a:r>
            <a:rPr lang="ru-RU" dirty="0" smtClean="0"/>
            <a:t>духовность</a:t>
          </a:r>
          <a:endParaRPr lang="ru-RU" dirty="0"/>
        </a:p>
      </dgm:t>
    </dgm:pt>
    <dgm:pt modelId="{C5C712C0-4B51-4A21-B923-CDC03F31ABE5}" type="parTrans" cxnId="{6D798043-B4DD-4803-B5FB-0EABC5802CBD}">
      <dgm:prSet/>
      <dgm:spPr/>
      <dgm:t>
        <a:bodyPr/>
        <a:lstStyle/>
        <a:p>
          <a:endParaRPr lang="ru-RU"/>
        </a:p>
      </dgm:t>
    </dgm:pt>
    <dgm:pt modelId="{F52EB3B0-9C87-4498-AE77-629B7BD27B38}" type="sibTrans" cxnId="{6D798043-B4DD-4803-B5FB-0EABC5802CBD}">
      <dgm:prSet/>
      <dgm:spPr/>
      <dgm:t>
        <a:bodyPr/>
        <a:lstStyle/>
        <a:p>
          <a:endParaRPr lang="ru-RU"/>
        </a:p>
      </dgm:t>
    </dgm:pt>
    <dgm:pt modelId="{63F75DFE-8265-40A5-9298-F0016AA90C6D}">
      <dgm:prSet phldrT="[Текст]"/>
      <dgm:spPr/>
      <dgm:t>
        <a:bodyPr/>
        <a:lstStyle/>
        <a:p>
          <a:r>
            <a:rPr lang="ru-RU" dirty="0" smtClean="0"/>
            <a:t>патриотизм</a:t>
          </a:r>
          <a:endParaRPr lang="ru-RU" dirty="0"/>
        </a:p>
      </dgm:t>
    </dgm:pt>
    <dgm:pt modelId="{35F8F4FA-1DAE-4B50-9AEE-E45AB4E3CC39}" type="parTrans" cxnId="{C338D1D2-2D51-4DCE-B9CB-972E79864585}">
      <dgm:prSet/>
      <dgm:spPr/>
      <dgm:t>
        <a:bodyPr/>
        <a:lstStyle/>
        <a:p>
          <a:endParaRPr lang="ru-RU"/>
        </a:p>
      </dgm:t>
    </dgm:pt>
    <dgm:pt modelId="{8DCC9046-EEF2-4FBE-8E09-17F2D77E931E}" type="sibTrans" cxnId="{C338D1D2-2D51-4DCE-B9CB-972E79864585}">
      <dgm:prSet/>
      <dgm:spPr/>
      <dgm:t>
        <a:bodyPr/>
        <a:lstStyle/>
        <a:p>
          <a:endParaRPr lang="ru-RU"/>
        </a:p>
      </dgm:t>
    </dgm:pt>
    <dgm:pt modelId="{E9BC3936-FA84-48E8-81B1-E18194C00AD4}">
      <dgm:prSet phldrT="[Текст]"/>
      <dgm:spPr/>
      <dgm:t>
        <a:bodyPr/>
        <a:lstStyle/>
        <a:p>
          <a:r>
            <a:rPr lang="ru-RU" dirty="0" smtClean="0"/>
            <a:t>нравственность</a:t>
          </a:r>
          <a:endParaRPr lang="ru-RU" dirty="0"/>
        </a:p>
      </dgm:t>
    </dgm:pt>
    <dgm:pt modelId="{6C16D170-3607-441E-9747-1F8AA714FE23}" type="parTrans" cxnId="{2A5A5335-FAF0-4A50-B879-9CC26BEDE61C}">
      <dgm:prSet/>
      <dgm:spPr/>
      <dgm:t>
        <a:bodyPr/>
        <a:lstStyle/>
        <a:p>
          <a:endParaRPr lang="ru-RU"/>
        </a:p>
      </dgm:t>
    </dgm:pt>
    <dgm:pt modelId="{B5110C20-B363-4CFE-89C9-2C65C34ECE5F}" type="sibTrans" cxnId="{2A5A5335-FAF0-4A50-B879-9CC26BEDE61C}">
      <dgm:prSet/>
      <dgm:spPr/>
      <dgm:t>
        <a:bodyPr/>
        <a:lstStyle/>
        <a:p>
          <a:endParaRPr lang="ru-RU"/>
        </a:p>
      </dgm:t>
    </dgm:pt>
    <dgm:pt modelId="{C6048531-3971-43C0-805E-40E09A8F5FD6}" type="pres">
      <dgm:prSet presAssocID="{4D86D22E-5C5D-49A2-BE39-C9BEE708AB32}" presName="compositeShape" presStyleCnt="0">
        <dgm:presLayoutVars>
          <dgm:chMax val="7"/>
          <dgm:dir/>
          <dgm:resizeHandles val="exact"/>
        </dgm:presLayoutVars>
      </dgm:prSet>
      <dgm:spPr/>
    </dgm:pt>
    <dgm:pt modelId="{7DEF525A-209B-4BF9-8E62-BEE706B72F06}" type="pres">
      <dgm:prSet presAssocID="{01E2A67B-6517-405F-809C-E4789263AAAC}" presName="circ1" presStyleLbl="vennNode1" presStyleIdx="0" presStyleCnt="3"/>
      <dgm:spPr/>
      <dgm:t>
        <a:bodyPr/>
        <a:lstStyle/>
        <a:p>
          <a:endParaRPr lang="ru-RU"/>
        </a:p>
      </dgm:t>
    </dgm:pt>
    <dgm:pt modelId="{4B176F40-618C-4E2C-8E57-BD5F7A55FAFE}" type="pres">
      <dgm:prSet presAssocID="{01E2A67B-6517-405F-809C-E4789263AAA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F29FD4-C9F2-40A3-A537-8FEF0499466C}" type="pres">
      <dgm:prSet presAssocID="{63F75DFE-8265-40A5-9298-F0016AA90C6D}" presName="circ2" presStyleLbl="vennNode1" presStyleIdx="1" presStyleCnt="3"/>
      <dgm:spPr/>
      <dgm:t>
        <a:bodyPr/>
        <a:lstStyle/>
        <a:p>
          <a:endParaRPr lang="ru-RU"/>
        </a:p>
      </dgm:t>
    </dgm:pt>
    <dgm:pt modelId="{3D332A89-0DA7-456D-A943-B5C72AC1072C}" type="pres">
      <dgm:prSet presAssocID="{63F75DFE-8265-40A5-9298-F0016AA90C6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7FE8F7-3EBC-476F-B9DE-E66FB676ACF4}" type="pres">
      <dgm:prSet presAssocID="{E9BC3936-FA84-48E8-81B1-E18194C00AD4}" presName="circ3" presStyleLbl="vennNode1" presStyleIdx="2" presStyleCnt="3"/>
      <dgm:spPr/>
      <dgm:t>
        <a:bodyPr/>
        <a:lstStyle/>
        <a:p>
          <a:endParaRPr lang="ru-RU"/>
        </a:p>
      </dgm:t>
    </dgm:pt>
    <dgm:pt modelId="{259D5002-ADF2-4110-AFF8-536BA89E673C}" type="pres">
      <dgm:prSet presAssocID="{E9BC3936-FA84-48E8-81B1-E18194C00AD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B6C56A-EBE6-4126-A721-ECDA5B4F9BC8}" type="presOf" srcId="{E9BC3936-FA84-48E8-81B1-E18194C00AD4}" destId="{407FE8F7-3EBC-476F-B9DE-E66FB676ACF4}" srcOrd="0" destOrd="0" presId="urn:microsoft.com/office/officeart/2005/8/layout/venn1"/>
    <dgm:cxn modelId="{B283BCC1-C2FA-4B54-8C96-C4D31B4508F2}" type="presOf" srcId="{01E2A67B-6517-405F-809C-E4789263AAAC}" destId="{4B176F40-618C-4E2C-8E57-BD5F7A55FAFE}" srcOrd="1" destOrd="0" presId="urn:microsoft.com/office/officeart/2005/8/layout/venn1"/>
    <dgm:cxn modelId="{C338D1D2-2D51-4DCE-B9CB-972E79864585}" srcId="{4D86D22E-5C5D-49A2-BE39-C9BEE708AB32}" destId="{63F75DFE-8265-40A5-9298-F0016AA90C6D}" srcOrd="1" destOrd="0" parTransId="{35F8F4FA-1DAE-4B50-9AEE-E45AB4E3CC39}" sibTransId="{8DCC9046-EEF2-4FBE-8E09-17F2D77E931E}"/>
    <dgm:cxn modelId="{4AC9E2EB-2F44-41F9-85CB-1A8A2961AC0A}" type="presOf" srcId="{01E2A67B-6517-405F-809C-E4789263AAAC}" destId="{7DEF525A-209B-4BF9-8E62-BEE706B72F06}" srcOrd="0" destOrd="0" presId="urn:microsoft.com/office/officeart/2005/8/layout/venn1"/>
    <dgm:cxn modelId="{2363D81D-5FD9-4118-8349-C4D4B727D810}" type="presOf" srcId="{4D86D22E-5C5D-49A2-BE39-C9BEE708AB32}" destId="{C6048531-3971-43C0-805E-40E09A8F5FD6}" srcOrd="0" destOrd="0" presId="urn:microsoft.com/office/officeart/2005/8/layout/venn1"/>
    <dgm:cxn modelId="{44A364FB-69DF-43CC-9B18-F01DBDCDF34A}" type="presOf" srcId="{E9BC3936-FA84-48E8-81B1-E18194C00AD4}" destId="{259D5002-ADF2-4110-AFF8-536BA89E673C}" srcOrd="1" destOrd="0" presId="urn:microsoft.com/office/officeart/2005/8/layout/venn1"/>
    <dgm:cxn modelId="{2A5A5335-FAF0-4A50-B879-9CC26BEDE61C}" srcId="{4D86D22E-5C5D-49A2-BE39-C9BEE708AB32}" destId="{E9BC3936-FA84-48E8-81B1-E18194C00AD4}" srcOrd="2" destOrd="0" parTransId="{6C16D170-3607-441E-9747-1F8AA714FE23}" sibTransId="{B5110C20-B363-4CFE-89C9-2C65C34ECE5F}"/>
    <dgm:cxn modelId="{1201D001-036F-4B3D-82B3-18041196ECEF}" type="presOf" srcId="{63F75DFE-8265-40A5-9298-F0016AA90C6D}" destId="{ADF29FD4-C9F2-40A3-A537-8FEF0499466C}" srcOrd="0" destOrd="0" presId="urn:microsoft.com/office/officeart/2005/8/layout/venn1"/>
    <dgm:cxn modelId="{9977F202-9BD6-40C4-BA6A-4A1B22ACA087}" type="presOf" srcId="{63F75DFE-8265-40A5-9298-F0016AA90C6D}" destId="{3D332A89-0DA7-456D-A943-B5C72AC1072C}" srcOrd="1" destOrd="0" presId="urn:microsoft.com/office/officeart/2005/8/layout/venn1"/>
    <dgm:cxn modelId="{6D798043-B4DD-4803-B5FB-0EABC5802CBD}" srcId="{4D86D22E-5C5D-49A2-BE39-C9BEE708AB32}" destId="{01E2A67B-6517-405F-809C-E4789263AAAC}" srcOrd="0" destOrd="0" parTransId="{C5C712C0-4B51-4A21-B923-CDC03F31ABE5}" sibTransId="{F52EB3B0-9C87-4498-AE77-629B7BD27B38}"/>
    <dgm:cxn modelId="{EBDCEE0D-4FF1-4441-8376-770B0CB39AD3}" type="presParOf" srcId="{C6048531-3971-43C0-805E-40E09A8F5FD6}" destId="{7DEF525A-209B-4BF9-8E62-BEE706B72F06}" srcOrd="0" destOrd="0" presId="urn:microsoft.com/office/officeart/2005/8/layout/venn1"/>
    <dgm:cxn modelId="{B28C8405-FCC4-4E35-BF07-6BCBB0E03A83}" type="presParOf" srcId="{C6048531-3971-43C0-805E-40E09A8F5FD6}" destId="{4B176F40-618C-4E2C-8E57-BD5F7A55FAFE}" srcOrd="1" destOrd="0" presId="urn:microsoft.com/office/officeart/2005/8/layout/venn1"/>
    <dgm:cxn modelId="{50E66A35-DA3F-453B-BE84-F9D5BEC35953}" type="presParOf" srcId="{C6048531-3971-43C0-805E-40E09A8F5FD6}" destId="{ADF29FD4-C9F2-40A3-A537-8FEF0499466C}" srcOrd="2" destOrd="0" presId="urn:microsoft.com/office/officeart/2005/8/layout/venn1"/>
    <dgm:cxn modelId="{2DB121B5-93B4-442A-B180-D4833B6A9406}" type="presParOf" srcId="{C6048531-3971-43C0-805E-40E09A8F5FD6}" destId="{3D332A89-0DA7-456D-A943-B5C72AC1072C}" srcOrd="3" destOrd="0" presId="urn:microsoft.com/office/officeart/2005/8/layout/venn1"/>
    <dgm:cxn modelId="{968F8573-1703-467E-B827-089E10A2A1FC}" type="presParOf" srcId="{C6048531-3971-43C0-805E-40E09A8F5FD6}" destId="{407FE8F7-3EBC-476F-B9DE-E66FB676ACF4}" srcOrd="4" destOrd="0" presId="urn:microsoft.com/office/officeart/2005/8/layout/venn1"/>
    <dgm:cxn modelId="{07A66263-727F-4A38-9BD8-2B65B1367A6F}" type="presParOf" srcId="{C6048531-3971-43C0-805E-40E09A8F5FD6}" destId="{259D5002-ADF2-4110-AFF8-536BA89E673C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E709AD-E32E-4816-AB56-43219779D2FE}">
      <dsp:nvSpPr>
        <dsp:cNvPr id="0" name=""/>
        <dsp:cNvSpPr/>
      </dsp:nvSpPr>
      <dsp:spPr>
        <a:xfrm>
          <a:off x="3110210" y="1292"/>
          <a:ext cx="2009179" cy="13059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2">
                  <a:lumMod val="10000"/>
                </a:schemeClr>
              </a:solidFill>
            </a:rPr>
            <a:t>церковь</a:t>
          </a:r>
          <a:endParaRPr lang="ru-RU" sz="24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3110210" y="1292"/>
        <a:ext cx="2009179" cy="1305966"/>
      </dsp:txXfrm>
    </dsp:sp>
    <dsp:sp modelId="{0FD97F65-E45A-4F5F-83A5-C5644FAF87F3}">
      <dsp:nvSpPr>
        <dsp:cNvPr id="0" name=""/>
        <dsp:cNvSpPr/>
      </dsp:nvSpPr>
      <dsp:spPr>
        <a:xfrm>
          <a:off x="1502794" y="654275"/>
          <a:ext cx="5224010" cy="5224010"/>
        </a:xfrm>
        <a:custGeom>
          <a:avLst/>
          <a:gdLst/>
          <a:ahLst/>
          <a:cxnLst/>
          <a:rect l="0" t="0" r="0" b="0"/>
          <a:pathLst>
            <a:path>
              <a:moveTo>
                <a:pt x="3630432" y="206724"/>
              </a:moveTo>
              <a:arcTo wR="2612005" hR="2612005" stAng="17576906" swAng="19640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96D7B6-BA1C-4194-BCF3-E5CAE3F10C6B}">
      <dsp:nvSpPr>
        <dsp:cNvPr id="0" name=""/>
        <dsp:cNvSpPr/>
      </dsp:nvSpPr>
      <dsp:spPr>
        <a:xfrm>
          <a:off x="5594374" y="1806143"/>
          <a:ext cx="2009179" cy="13059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2">
                  <a:lumMod val="10000"/>
                </a:schemeClr>
              </a:solidFill>
            </a:rPr>
            <a:t>семья</a:t>
          </a:r>
          <a:endParaRPr lang="ru-RU" sz="24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5594374" y="1806143"/>
        <a:ext cx="2009179" cy="1305966"/>
      </dsp:txXfrm>
    </dsp:sp>
    <dsp:sp modelId="{440E3DD5-1CA6-44B7-9E4A-B7F48F17C0FC}">
      <dsp:nvSpPr>
        <dsp:cNvPr id="0" name=""/>
        <dsp:cNvSpPr/>
      </dsp:nvSpPr>
      <dsp:spPr>
        <a:xfrm>
          <a:off x="1502794" y="654275"/>
          <a:ext cx="5224010" cy="5224010"/>
        </a:xfrm>
        <a:custGeom>
          <a:avLst/>
          <a:gdLst/>
          <a:ahLst/>
          <a:cxnLst/>
          <a:rect l="0" t="0" r="0" b="0"/>
          <a:pathLst>
            <a:path>
              <a:moveTo>
                <a:pt x="5220390" y="2474545"/>
              </a:moveTo>
              <a:arcTo wR="2612005" hR="2612005" stAng="21419001" swAng="219827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66774B-009B-491A-9711-03B624520131}">
      <dsp:nvSpPr>
        <dsp:cNvPr id="0" name=""/>
        <dsp:cNvSpPr/>
      </dsp:nvSpPr>
      <dsp:spPr>
        <a:xfrm>
          <a:off x="4645508" y="4726454"/>
          <a:ext cx="2009179" cy="13059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2">
                  <a:lumMod val="10000"/>
                </a:schemeClr>
              </a:solidFill>
            </a:rPr>
            <a:t>наука</a:t>
          </a:r>
          <a:endParaRPr lang="ru-RU" sz="24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4645508" y="4726454"/>
        <a:ext cx="2009179" cy="1305966"/>
      </dsp:txXfrm>
    </dsp:sp>
    <dsp:sp modelId="{7D89120A-5977-4B5E-9BA8-3A7A51557E99}">
      <dsp:nvSpPr>
        <dsp:cNvPr id="0" name=""/>
        <dsp:cNvSpPr/>
      </dsp:nvSpPr>
      <dsp:spPr>
        <a:xfrm>
          <a:off x="1502794" y="654275"/>
          <a:ext cx="5224010" cy="5224010"/>
        </a:xfrm>
        <a:custGeom>
          <a:avLst/>
          <a:gdLst/>
          <a:ahLst/>
          <a:cxnLst/>
          <a:rect l="0" t="0" r="0" b="0"/>
          <a:pathLst>
            <a:path>
              <a:moveTo>
                <a:pt x="3132316" y="5171662"/>
              </a:moveTo>
              <a:arcTo wR="2612005" hR="2612005" stAng="4710590" swAng="137882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3BF392-892A-4858-B73E-CF3246ABB0F1}">
      <dsp:nvSpPr>
        <dsp:cNvPr id="0" name=""/>
        <dsp:cNvSpPr/>
      </dsp:nvSpPr>
      <dsp:spPr>
        <a:xfrm>
          <a:off x="1574912" y="4726454"/>
          <a:ext cx="2009179" cy="13059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2">
                  <a:lumMod val="10000"/>
                </a:schemeClr>
              </a:solidFill>
            </a:rPr>
            <a:t>образование</a:t>
          </a:r>
          <a:endParaRPr lang="ru-RU" sz="24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1574912" y="4726454"/>
        <a:ext cx="2009179" cy="1305966"/>
      </dsp:txXfrm>
    </dsp:sp>
    <dsp:sp modelId="{C5C0AF5D-2293-49C5-9EF6-742E9779EFD4}">
      <dsp:nvSpPr>
        <dsp:cNvPr id="0" name=""/>
        <dsp:cNvSpPr/>
      </dsp:nvSpPr>
      <dsp:spPr>
        <a:xfrm>
          <a:off x="1502794" y="654275"/>
          <a:ext cx="5224010" cy="5224010"/>
        </a:xfrm>
        <a:custGeom>
          <a:avLst/>
          <a:gdLst/>
          <a:ahLst/>
          <a:cxnLst/>
          <a:rect l="0" t="0" r="0" b="0"/>
          <a:pathLst>
            <a:path>
              <a:moveTo>
                <a:pt x="436945" y="4058270"/>
              </a:moveTo>
              <a:arcTo wR="2612005" hR="2612005" stAng="8782729" swAng="219827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E9A58F-10A1-4FBD-9CC7-83C3CCA0716E}">
      <dsp:nvSpPr>
        <dsp:cNvPr id="0" name=""/>
        <dsp:cNvSpPr/>
      </dsp:nvSpPr>
      <dsp:spPr>
        <a:xfrm>
          <a:off x="626045" y="1806143"/>
          <a:ext cx="2009179" cy="13059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2">
                  <a:lumMod val="10000"/>
                </a:schemeClr>
              </a:solidFill>
            </a:rPr>
            <a:t>государство</a:t>
          </a:r>
          <a:endParaRPr lang="ru-RU" sz="24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626045" y="1806143"/>
        <a:ext cx="2009179" cy="1305966"/>
      </dsp:txXfrm>
    </dsp:sp>
    <dsp:sp modelId="{25930BEE-2BE7-4485-8D07-D2B38223116C}">
      <dsp:nvSpPr>
        <dsp:cNvPr id="0" name=""/>
        <dsp:cNvSpPr/>
      </dsp:nvSpPr>
      <dsp:spPr>
        <a:xfrm>
          <a:off x="1502794" y="654275"/>
          <a:ext cx="5224010" cy="5224010"/>
        </a:xfrm>
        <a:custGeom>
          <a:avLst/>
          <a:gdLst/>
          <a:ahLst/>
          <a:cxnLst/>
          <a:rect l="0" t="0" r="0" b="0"/>
          <a:pathLst>
            <a:path>
              <a:moveTo>
                <a:pt x="454658" y="1139447"/>
              </a:moveTo>
              <a:arcTo wR="2612005" hR="2612005" stAng="12858996" swAng="19640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EF525A-209B-4BF9-8E62-BEE706B72F06}">
      <dsp:nvSpPr>
        <dsp:cNvPr id="0" name=""/>
        <dsp:cNvSpPr/>
      </dsp:nvSpPr>
      <dsp:spPr>
        <a:xfrm>
          <a:off x="2167440" y="52205"/>
          <a:ext cx="2505878" cy="25058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духовность</a:t>
          </a:r>
          <a:endParaRPr lang="ru-RU" sz="1700" kern="1200" dirty="0"/>
        </a:p>
      </dsp:txBody>
      <dsp:txXfrm>
        <a:off x="2501557" y="490734"/>
        <a:ext cx="1837644" cy="1127645"/>
      </dsp:txXfrm>
    </dsp:sp>
    <dsp:sp modelId="{ADF29FD4-C9F2-40A3-A537-8FEF0499466C}">
      <dsp:nvSpPr>
        <dsp:cNvPr id="0" name=""/>
        <dsp:cNvSpPr/>
      </dsp:nvSpPr>
      <dsp:spPr>
        <a:xfrm>
          <a:off x="3071645" y="1618379"/>
          <a:ext cx="2505878" cy="25058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патриотизм</a:t>
          </a:r>
          <a:endParaRPr lang="ru-RU" sz="1700" kern="1200" dirty="0"/>
        </a:p>
      </dsp:txBody>
      <dsp:txXfrm>
        <a:off x="3838026" y="2265731"/>
        <a:ext cx="1503527" cy="1378233"/>
      </dsp:txXfrm>
    </dsp:sp>
    <dsp:sp modelId="{407FE8F7-3EBC-476F-B9DE-E66FB676ACF4}">
      <dsp:nvSpPr>
        <dsp:cNvPr id="0" name=""/>
        <dsp:cNvSpPr/>
      </dsp:nvSpPr>
      <dsp:spPr>
        <a:xfrm>
          <a:off x="1263236" y="1618379"/>
          <a:ext cx="2505878" cy="25058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нравственность</a:t>
          </a:r>
          <a:endParaRPr lang="ru-RU" sz="1700" kern="1200" dirty="0"/>
        </a:p>
      </dsp:txBody>
      <dsp:txXfrm>
        <a:off x="1499206" y="2265731"/>
        <a:ext cx="1503527" cy="13782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borodina_elena75@mail.r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40;&#1085;&#1072;&#1076;&#1099;&#1088;&#1100;%20&#1054;&#1057;&#1045;&#1053;&#1068;%202018\&#1051;.&#1051;.&#1064;&#1077;&#1074;&#1095;&#1077;&#1085;&#1082;&#1086;%204%20&#1082;&#1083;&#1072;&#1089;&#1089;\&#1055;&#1077;&#1089;&#1077;&#1085;&#1082;&#1072;%20&#1087;&#1088;&#1086;%20&#1072;&#1085;&#1075;&#1077;&#1083;&#1086;&#1074;.mp4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17" Type="http://schemas.openxmlformats.org/officeDocument/2006/relationships/image" Target="../media/image39.jpeg"/><Relationship Id="rId2" Type="http://schemas.openxmlformats.org/officeDocument/2006/relationships/image" Target="../media/image24.jpeg"/><Relationship Id="rId16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5" Type="http://schemas.openxmlformats.org/officeDocument/2006/relationships/image" Target="../media/image3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293496" cy="324036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ДУХОВНО-НРАВСТВЕННАЯ КУЛЬТУРА</a:t>
            </a:r>
            <a:b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ПРАВОСЛАВНАЯ КУЛЬТУРА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63888" y="4725144"/>
            <a:ext cx="52200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Бородина Елена Николаевна, </a:t>
            </a:r>
          </a:p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доцент кафедры теории и методики </a:t>
            </a:r>
          </a:p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воспитания  культуры творчества </a:t>
            </a:r>
            <a:r>
              <a:rPr lang="ru-RU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ИПиПД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УрГПУ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г. Екатеринбург</a:t>
            </a:r>
            <a:endParaRPr lang="en-US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2"/>
              </a:rPr>
              <a:t>borodina_elena75@mail.ru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89126008585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вывод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/>
              <a:t>Нравственность – нрав, стержень, вектор определяющий жизнь (мысли, слова, поступки) человека, проявляемые в  отношении себя, так и в отношении людей, включающий в себя особую форму сознания, основанную на внутренних (душевных и духовных) качествах человека и регулирующий действия человека в обществе с помощью норм.</a:t>
            </a:r>
            <a:endParaRPr lang="ru-RU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духовность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Свойство души</a:t>
            </a:r>
            <a:r>
              <a:rPr lang="ru-RU" b="1" dirty="0" smtClean="0"/>
              <a:t>, состоящее в преобладании </a:t>
            </a:r>
            <a:r>
              <a:rPr lang="ru-RU" b="1" dirty="0" smtClean="0">
                <a:solidFill>
                  <a:srgbClr val="FF0000"/>
                </a:solidFill>
              </a:rPr>
              <a:t>духовных, нравственных и интеллектуальных </a:t>
            </a:r>
            <a:r>
              <a:rPr lang="ru-RU" b="1" dirty="0" smtClean="0"/>
              <a:t>интересов над материальными.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sz="2000" b="1" dirty="0" smtClean="0"/>
          </a:p>
          <a:p>
            <a:pPr algn="ctr">
              <a:buNone/>
            </a:pPr>
            <a:r>
              <a:rPr lang="ru-RU" sz="2000" b="1" dirty="0" smtClean="0"/>
              <a:t>Толковый словарь Ожегова.</a:t>
            </a:r>
            <a:endParaRPr lang="ru-RU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духовность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Есть </a:t>
            </a:r>
            <a:r>
              <a:rPr lang="ru-RU" b="1" dirty="0" smtClean="0">
                <a:solidFill>
                  <a:srgbClr val="C00000"/>
                </a:solidFill>
              </a:rPr>
              <a:t>причина и следствие веры </a:t>
            </a:r>
            <a:r>
              <a:rPr lang="ru-RU" b="1" dirty="0" smtClean="0"/>
              <a:t>в Высшее, сверх-обыденное Начало в человеческой жизни.</a:t>
            </a:r>
          </a:p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endParaRPr lang="ru-RU" sz="2000" b="1" dirty="0" smtClean="0"/>
          </a:p>
          <a:p>
            <a:pPr algn="ctr">
              <a:buNone/>
            </a:pPr>
            <a:endParaRPr lang="ru-RU" sz="2000" b="1" dirty="0" smtClean="0"/>
          </a:p>
          <a:p>
            <a:pPr algn="ctr">
              <a:buNone/>
            </a:pPr>
            <a:r>
              <a:rPr lang="ru-RU" sz="2000" b="1" dirty="0" smtClean="0"/>
              <a:t>В. И. </a:t>
            </a:r>
            <a:r>
              <a:rPr lang="ru-RU" sz="2000" b="1" dirty="0" err="1" smtClean="0"/>
              <a:t>Слободчиков</a:t>
            </a:r>
            <a:r>
              <a:rPr lang="ru-RU" sz="2000" b="1" dirty="0" smtClean="0"/>
              <a:t>: Педагогика, 2008, №9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духовность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 Богочеловеческое состояние.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endParaRPr lang="ru-RU" sz="2000" b="1" dirty="0" smtClean="0"/>
          </a:p>
          <a:p>
            <a:pPr algn="ctr">
              <a:buNone/>
            </a:pPr>
            <a:endParaRPr lang="ru-RU" sz="2000" b="1" dirty="0" smtClean="0"/>
          </a:p>
          <a:p>
            <a:pPr algn="ctr">
              <a:buNone/>
            </a:pPr>
            <a:r>
              <a:rPr lang="ru-RU" sz="2000" b="1" dirty="0" smtClean="0"/>
              <a:t>Николай Бердяев.</a:t>
            </a:r>
            <a:endParaRPr lang="ru-RU" sz="2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духовный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Бесплотный, бестелесный из одного духа и души состоящий, </a:t>
            </a:r>
            <a:r>
              <a:rPr lang="ru-RU" b="1" dirty="0" smtClean="0">
                <a:solidFill>
                  <a:srgbClr val="C00000"/>
                </a:solidFill>
              </a:rPr>
              <a:t>все, что относиться к Богу, церкви, вере;</a:t>
            </a:r>
            <a:r>
              <a:rPr lang="ru-RU" b="1" dirty="0" smtClean="0"/>
              <a:t> все </a:t>
            </a:r>
            <a:r>
              <a:rPr lang="ru-RU" b="1" dirty="0" smtClean="0">
                <a:solidFill>
                  <a:srgbClr val="C00000"/>
                </a:solidFill>
              </a:rPr>
              <a:t>относимое к душе человека</a:t>
            </a:r>
            <a:r>
              <a:rPr lang="ru-RU" b="1" dirty="0" smtClean="0"/>
              <a:t>, все </a:t>
            </a:r>
            <a:r>
              <a:rPr lang="ru-RU" b="1" dirty="0" smtClean="0">
                <a:solidFill>
                  <a:srgbClr val="C00000"/>
                </a:solidFill>
              </a:rPr>
              <a:t>умственные и нравственные </a:t>
            </a:r>
            <a:r>
              <a:rPr lang="ru-RU" b="1" u="sng" dirty="0" smtClean="0"/>
              <a:t>силы его, ум и воля.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2000" b="1" dirty="0" smtClean="0"/>
              <a:t>Толковый словарь Даля.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76664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1800"/>
              </a:spcAft>
            </a:pPr>
            <a:r>
              <a:rPr lang="ru-RU" i="1" dirty="0" smtClean="0">
                <a:solidFill>
                  <a:srgbClr val="FF0000"/>
                </a:solidFill>
              </a:rPr>
              <a:t>Патриотизме</a:t>
            </a:r>
            <a:r>
              <a:rPr lang="ru-RU" dirty="0" smtClean="0"/>
              <a:t>  рассматривается не только с позиции любви, но и с позиции «преданности своему Отечеству, народу». </a:t>
            </a:r>
            <a:r>
              <a:rPr lang="ru-RU" i="1" dirty="0" smtClean="0"/>
              <a:t>(«Словарь русского языка» С.И. Ожегов )</a:t>
            </a:r>
          </a:p>
          <a:p>
            <a:pPr>
              <a:spcAft>
                <a:spcPts val="1800"/>
              </a:spcAft>
            </a:pPr>
            <a:r>
              <a:rPr lang="ru-RU" i="1" dirty="0" smtClean="0">
                <a:solidFill>
                  <a:srgbClr val="FF0000"/>
                </a:solidFill>
              </a:rPr>
              <a:t>Патриотизм</a:t>
            </a:r>
            <a:r>
              <a:rPr lang="ru-RU" dirty="0" smtClean="0"/>
              <a:t> - любовь к родине, привязанность к родной земле, языку, культуре, традициям». </a:t>
            </a:r>
            <a:r>
              <a:rPr lang="ru-RU" i="1" dirty="0" smtClean="0"/>
              <a:t>(«Новый иллюстрированный энциклопедический словарь»)</a:t>
            </a:r>
          </a:p>
          <a:p>
            <a:pPr>
              <a:spcAft>
                <a:spcPts val="1800"/>
              </a:spcAft>
            </a:pPr>
            <a:r>
              <a:rPr lang="ru-RU" i="1" dirty="0" smtClean="0">
                <a:solidFill>
                  <a:srgbClr val="FF0000"/>
                </a:solidFill>
              </a:rPr>
              <a:t>Патриотизм</a:t>
            </a:r>
            <a:r>
              <a:rPr lang="ru-RU" dirty="0" smtClean="0"/>
              <a:t> проявляется в чувстве гордости за достижения родной страны, в горечи за ее неудачи и беды, в уважении к историческому прошлому своего народа и бережном отношении к народной памяти, национально-культурным традициям». </a:t>
            </a:r>
            <a:r>
              <a:rPr lang="ru-RU" i="1" dirty="0" smtClean="0"/>
              <a:t>(«Российская педагогическая энциклопедия»)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572560" cy="6309320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1800"/>
              </a:spcAft>
              <a:buNone/>
            </a:pPr>
            <a:r>
              <a:rPr lang="ru-RU" b="1" dirty="0" smtClean="0"/>
              <a:t>     Наиболее </a:t>
            </a:r>
            <a:r>
              <a:rPr lang="ru-RU" b="1" dirty="0"/>
              <a:t>конкретизировано и определенно нравственная позиция в отношении содержательного наполнения понятия «патриотизм» выражена в определении, которое дано в «Педагогическом энциклопедическом словаре</a:t>
            </a:r>
            <a:r>
              <a:rPr lang="ru-RU" b="1" dirty="0" smtClean="0"/>
              <a:t>»:</a:t>
            </a:r>
            <a:endParaRPr lang="ru-RU" b="1" i="1" dirty="0" smtClean="0"/>
          </a:p>
          <a:p>
            <a:pPr>
              <a:spcAft>
                <a:spcPts val="1800"/>
              </a:spcAft>
            </a:pPr>
            <a:r>
              <a:rPr lang="ru-RU" i="1" dirty="0" smtClean="0"/>
              <a:t>«</a:t>
            </a:r>
            <a:r>
              <a:rPr lang="ru-RU" i="1" dirty="0" smtClean="0">
                <a:solidFill>
                  <a:srgbClr val="FF0000"/>
                </a:solidFill>
              </a:rPr>
              <a:t>Патриотизм</a:t>
            </a:r>
            <a:r>
              <a:rPr lang="ru-RU" i="1" dirty="0" smtClean="0"/>
              <a:t> </a:t>
            </a:r>
            <a:r>
              <a:rPr lang="ru-RU" i="1" dirty="0"/>
              <a:t>— любовь к Отечеству, к родной земле, к своей культурной среде. С этими естественными основаниями патриотизма как природного чувства соединяется его нравственное значение как обязанности и добродетели. Ясное сознание своих обязанностей по отношению к Отечеству и верное их исполнение образуют добродетель патриотизма, которая издревле имела и религиозное </a:t>
            </a:r>
            <a:r>
              <a:rPr lang="ru-RU" i="1" dirty="0" smtClean="0"/>
              <a:t>значение»</a:t>
            </a:r>
          </a:p>
          <a:p>
            <a:pPr>
              <a:spcAft>
                <a:spcPts val="1800"/>
              </a:spcAft>
            </a:pPr>
            <a:r>
              <a:rPr lang="ru-RU" dirty="0" smtClean="0"/>
              <a:t>Отношение </a:t>
            </a:r>
            <a:r>
              <a:rPr lang="ru-RU" dirty="0"/>
              <a:t>к </a:t>
            </a:r>
            <a:r>
              <a:rPr lang="ru-RU" dirty="0">
                <a:solidFill>
                  <a:srgbClr val="C00000"/>
                </a:solidFill>
              </a:rPr>
              <a:t>патриотизму как добродетели, духовно-нравственному чувству </a:t>
            </a:r>
            <a:r>
              <a:rPr lang="ru-RU" dirty="0"/>
              <a:t>свойственно выдающимся отечественным мыслителям, философам, </a:t>
            </a:r>
            <a:r>
              <a:rPr lang="ru-RU" dirty="0" smtClean="0"/>
              <a:t>педагогам, таким как </a:t>
            </a:r>
            <a:r>
              <a:rPr lang="ru-RU" dirty="0"/>
              <a:t>Н.М. </a:t>
            </a:r>
            <a:r>
              <a:rPr lang="ru-RU" dirty="0" smtClean="0"/>
              <a:t>Карамзин, </a:t>
            </a:r>
            <a:r>
              <a:rPr lang="ru-RU" dirty="0"/>
              <a:t>В.С. </a:t>
            </a:r>
            <a:r>
              <a:rPr lang="ru-RU" dirty="0" smtClean="0"/>
              <a:t>Соловьев,</a:t>
            </a:r>
            <a:r>
              <a:rPr lang="ru-RU" dirty="0"/>
              <a:t> В.Г. </a:t>
            </a:r>
            <a:r>
              <a:rPr lang="ru-RU" dirty="0" smtClean="0"/>
              <a:t>Белинский,</a:t>
            </a:r>
            <a:r>
              <a:rPr lang="ru-RU" dirty="0"/>
              <a:t> В.В. </a:t>
            </a:r>
            <a:r>
              <a:rPr lang="ru-RU" dirty="0" smtClean="0"/>
              <a:t>Розанов,</a:t>
            </a:r>
            <a:r>
              <a:rPr lang="ru-RU" dirty="0"/>
              <a:t> Д.С. </a:t>
            </a:r>
            <a:r>
              <a:rPr lang="ru-RU" dirty="0" smtClean="0"/>
              <a:t>Лихачев и др.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726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воспитание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Педагогически организованный целенаправленный </a:t>
            </a:r>
            <a:r>
              <a:rPr lang="ru-RU" b="1" dirty="0">
                <a:solidFill>
                  <a:srgbClr val="C00000"/>
                </a:solidFill>
              </a:rPr>
              <a:t>процесс развития </a:t>
            </a:r>
            <a:r>
              <a:rPr lang="ru-RU" b="1" dirty="0"/>
              <a:t>обучающегося как </a:t>
            </a:r>
            <a:r>
              <a:rPr lang="ru-RU" b="1" dirty="0">
                <a:solidFill>
                  <a:srgbClr val="002060"/>
                </a:solidFill>
              </a:rPr>
              <a:t>личности</a:t>
            </a:r>
            <a:r>
              <a:rPr lang="ru-RU" b="1" dirty="0"/>
              <a:t>, гражданина, </a:t>
            </a:r>
            <a:r>
              <a:rPr lang="ru-RU" b="1" dirty="0">
                <a:solidFill>
                  <a:srgbClr val="C00000"/>
                </a:solidFill>
              </a:rPr>
              <a:t>освоения и принятия им ценностей, нравственных установок </a:t>
            </a:r>
            <a:r>
              <a:rPr lang="ru-RU" b="1" dirty="0"/>
              <a:t>и </a:t>
            </a:r>
            <a:r>
              <a:rPr lang="ru-RU" b="1" dirty="0">
                <a:solidFill>
                  <a:srgbClr val="C00000"/>
                </a:solidFill>
              </a:rPr>
              <a:t>моральных норм </a:t>
            </a:r>
            <a:r>
              <a:rPr lang="ru-RU" b="1" dirty="0" smtClean="0">
                <a:solidFill>
                  <a:srgbClr val="C00000"/>
                </a:solidFill>
              </a:rPr>
              <a:t>общества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2000" b="1" dirty="0" smtClean="0"/>
              <a:t>Концепция духовно-нравственного развития и воспитания личности гражданина России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0733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воспитание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</a:rPr>
              <a:t> Ц</a:t>
            </a:r>
            <a:r>
              <a:rPr lang="ru-RU" b="1" dirty="0" smtClean="0">
                <a:solidFill>
                  <a:srgbClr val="C00000"/>
                </a:solidFill>
              </a:rPr>
              <a:t>еленаправленная </a:t>
            </a:r>
            <a:r>
              <a:rPr lang="ru-RU" b="1" dirty="0" smtClean="0"/>
              <a:t>профессиональная </a:t>
            </a:r>
            <a:r>
              <a:rPr lang="ru-RU" b="1" dirty="0">
                <a:solidFill>
                  <a:srgbClr val="002060"/>
                </a:solidFill>
              </a:rPr>
              <a:t>деятельность</a:t>
            </a:r>
            <a:r>
              <a:rPr lang="ru-RU" b="1" dirty="0"/>
              <a:t> педагога, содействующая </a:t>
            </a:r>
            <a:r>
              <a:rPr lang="ru-RU" b="1" dirty="0" smtClean="0">
                <a:solidFill>
                  <a:srgbClr val="C00000"/>
                </a:solidFill>
              </a:rPr>
              <a:t>максимальному </a:t>
            </a:r>
            <a:r>
              <a:rPr lang="ru-RU" b="1" dirty="0">
                <a:solidFill>
                  <a:srgbClr val="C00000"/>
                </a:solidFill>
              </a:rPr>
              <a:t>развитию личности </a:t>
            </a:r>
            <a:r>
              <a:rPr lang="ru-RU" b="1" dirty="0"/>
              <a:t>ребенка, </a:t>
            </a:r>
            <a:r>
              <a:rPr lang="ru-RU" b="1" dirty="0">
                <a:solidFill>
                  <a:srgbClr val="0070C0"/>
                </a:solidFill>
              </a:rPr>
              <a:t>вхождению его в контекст </a:t>
            </a:r>
            <a:r>
              <a:rPr lang="ru-RU" b="1" dirty="0" smtClean="0">
                <a:solidFill>
                  <a:srgbClr val="0070C0"/>
                </a:solidFill>
              </a:rPr>
              <a:t>современной </a:t>
            </a:r>
            <a:r>
              <a:rPr lang="ru-RU" b="1" dirty="0">
                <a:solidFill>
                  <a:srgbClr val="0070C0"/>
                </a:solidFill>
              </a:rPr>
              <a:t>культуры</a:t>
            </a:r>
            <a:r>
              <a:rPr lang="ru-RU" b="1" dirty="0"/>
              <a:t>, </a:t>
            </a:r>
            <a:r>
              <a:rPr lang="ru-RU" b="1" dirty="0">
                <a:solidFill>
                  <a:srgbClr val="C00000"/>
                </a:solidFill>
              </a:rPr>
              <a:t>становлению</a:t>
            </a:r>
            <a:r>
              <a:rPr lang="ru-RU" b="1" dirty="0"/>
              <a:t> </a:t>
            </a:r>
            <a:r>
              <a:rPr lang="ru-RU" b="1" u="sng" dirty="0"/>
              <a:t>как субъекта собственной жизни, </a:t>
            </a:r>
            <a:r>
              <a:rPr lang="ru-RU" b="1" dirty="0">
                <a:solidFill>
                  <a:srgbClr val="FF0000"/>
                </a:solidFill>
              </a:rPr>
              <a:t>формированию его мотивов и ценностей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pPr marL="0" indent="0" algn="ctr">
              <a:buNone/>
            </a:pPr>
            <a:endParaRPr lang="ru-RU" sz="2000" b="1" dirty="0" smtClean="0"/>
          </a:p>
          <a:p>
            <a:pPr marL="0" indent="0" algn="ctr">
              <a:buNone/>
            </a:pPr>
            <a:r>
              <a:rPr lang="ru-RU" sz="2000" b="1" dirty="0" smtClean="0"/>
              <a:t>Педагогический </a:t>
            </a:r>
            <a:r>
              <a:rPr lang="ru-RU" sz="2000" b="1" dirty="0"/>
              <a:t>словарь</a:t>
            </a:r>
          </a:p>
        </p:txBody>
      </p:sp>
    </p:spTree>
    <p:extLst>
      <p:ext uri="{BB962C8B-B14F-4D97-AF65-F5344CB8AC3E}">
        <p14:creationId xmlns="" xmlns:p14="http://schemas.microsoft.com/office/powerpoint/2010/main" val="158610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воспитание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Сознательный </a:t>
            </a:r>
            <a:r>
              <a:rPr lang="ru-RU" b="1" dirty="0">
                <a:solidFill>
                  <a:srgbClr val="C00000"/>
                </a:solidFill>
              </a:rPr>
              <a:t>процесс </a:t>
            </a:r>
            <a:r>
              <a:rPr lang="ru-RU" sz="3600" b="1" dirty="0">
                <a:solidFill>
                  <a:srgbClr val="C00000"/>
                </a:solidFill>
              </a:rPr>
              <a:t>создания </a:t>
            </a:r>
            <a:r>
              <a:rPr lang="ru-RU" b="1" dirty="0"/>
              <a:t>гармоничной </a:t>
            </a:r>
            <a:r>
              <a:rPr lang="ru-RU" b="1" dirty="0">
                <a:solidFill>
                  <a:srgbClr val="C00000"/>
                </a:solidFill>
              </a:rPr>
              <a:t>личности,</a:t>
            </a:r>
            <a:r>
              <a:rPr lang="ru-RU" b="1" dirty="0"/>
              <a:t> воспитание имеет своим непосредственным предметом </a:t>
            </a:r>
            <a:r>
              <a:rPr lang="ru-RU" sz="3200" b="1" dirty="0">
                <a:solidFill>
                  <a:srgbClr val="C00000"/>
                </a:solidFill>
              </a:rPr>
              <a:t>образование души</a:t>
            </a:r>
            <a:r>
              <a:rPr lang="ru-RU" sz="3200" dirty="0" smtClean="0">
                <a:solidFill>
                  <a:srgbClr val="C00000"/>
                </a:solidFill>
              </a:rPr>
              <a:t>.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sz="2000" b="1" dirty="0" smtClean="0"/>
          </a:p>
          <a:p>
            <a:pPr marL="0" indent="0" algn="ctr">
              <a:buNone/>
            </a:pPr>
            <a:r>
              <a:rPr lang="ru-RU" sz="2400" b="1" dirty="0" smtClean="0"/>
              <a:t>К.Д. </a:t>
            </a:r>
            <a:r>
              <a:rPr lang="ru-RU" sz="2400" b="1" dirty="0"/>
              <a:t>Ушинский</a:t>
            </a:r>
          </a:p>
        </p:txBody>
      </p:sp>
    </p:spTree>
    <p:extLst>
      <p:ext uri="{BB962C8B-B14F-4D97-AF65-F5344CB8AC3E}">
        <p14:creationId xmlns="" xmlns:p14="http://schemas.microsoft.com/office/powerpoint/2010/main" val="219593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67544" y="1412776"/>
            <a:ext cx="820891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РАВОСЛАВНАЯ КУЛЬТУРА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ЕЛИГИОЗНАЯ КУЛЬТУРА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ДУХОВНО-НРАВСТВЕННАЯ КУЛЬТУРА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283968" y="2060848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283968" y="3140968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воспитание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4800" y="1554162"/>
            <a:ext cx="8686800" cy="5115198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</a:rPr>
              <a:t>С</a:t>
            </a:r>
            <a:r>
              <a:rPr lang="ru-RU" b="1" dirty="0" smtClean="0">
                <a:solidFill>
                  <a:srgbClr val="C00000"/>
                </a:solidFill>
              </a:rPr>
              <a:t>пециально </a:t>
            </a:r>
            <a:r>
              <a:rPr lang="ru-RU" b="1" dirty="0">
                <a:solidFill>
                  <a:srgbClr val="C00000"/>
                </a:solidFill>
              </a:rPr>
              <a:t>организованный</a:t>
            </a:r>
            <a:r>
              <a:rPr lang="ru-RU" b="1" dirty="0"/>
              <a:t>, </a:t>
            </a:r>
            <a:r>
              <a:rPr lang="ru-RU" b="1" dirty="0">
                <a:solidFill>
                  <a:srgbClr val="C00000"/>
                </a:solidFill>
              </a:rPr>
              <a:t>управляемый и контролируемый процесс </a:t>
            </a:r>
            <a:r>
              <a:rPr lang="ru-RU" sz="3900" b="1" dirty="0">
                <a:solidFill>
                  <a:srgbClr val="C00000"/>
                </a:solidFill>
              </a:rPr>
              <a:t>взращивания</a:t>
            </a:r>
            <a:r>
              <a:rPr lang="ru-RU" b="1" dirty="0">
                <a:solidFill>
                  <a:srgbClr val="C00000"/>
                </a:solidFill>
              </a:rPr>
              <a:t>,</a:t>
            </a:r>
            <a:r>
              <a:rPr lang="ru-RU" b="1" dirty="0"/>
              <a:t> поддержки </a:t>
            </a:r>
            <a:r>
              <a:rPr lang="ru-RU" b="1" dirty="0">
                <a:solidFill>
                  <a:srgbClr val="002060"/>
                </a:solidFill>
              </a:rPr>
              <a:t>ребенка</a:t>
            </a:r>
            <a:r>
              <a:rPr lang="ru-RU" b="1" dirty="0"/>
              <a:t> и взаимодействия с ним, конечной своей </a:t>
            </a:r>
            <a:r>
              <a:rPr lang="ru-RU" sz="3500" b="1" dirty="0">
                <a:solidFill>
                  <a:srgbClr val="C00000"/>
                </a:solidFill>
              </a:rPr>
              <a:t>целью имеющее возрождение, освящение и преобразование личности </a:t>
            </a:r>
            <a:r>
              <a:rPr lang="ru-RU" b="1" dirty="0"/>
              <a:t>воспитанника, </a:t>
            </a:r>
            <a:r>
              <a:rPr lang="ru-RU" sz="3500" b="1" dirty="0">
                <a:solidFill>
                  <a:srgbClr val="C00000"/>
                </a:solidFill>
              </a:rPr>
              <a:t>ее Обожение, освобождение от </a:t>
            </a:r>
            <a:r>
              <a:rPr lang="ru-RU" sz="3500" b="1" dirty="0" smtClean="0">
                <a:solidFill>
                  <a:srgbClr val="C00000"/>
                </a:solidFill>
              </a:rPr>
              <a:t>пороков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2400" b="1" dirty="0" err="1" smtClean="0">
                <a:solidFill>
                  <a:schemeClr val="tx1"/>
                </a:solidFill>
              </a:rPr>
              <a:t>Дивногорцева</a:t>
            </a:r>
            <a:r>
              <a:rPr lang="ru-RU" sz="2400" b="1" dirty="0">
                <a:solidFill>
                  <a:schemeClr val="tx1"/>
                </a:solidFill>
              </a:rPr>
              <a:t>, С.Ю. Духовно-нравственное воспитание в теории и опыте православной педагогической культуры. М.: Издательство ПСТГУ, 2008.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  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61295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Духовно-нравственное воспитание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Педагогически организованный процесс усвоения и принятия </a:t>
            </a:r>
            <a:r>
              <a:rPr lang="ru-RU" b="1" dirty="0" smtClean="0"/>
              <a:t>обучающимися, </a:t>
            </a:r>
            <a:r>
              <a:rPr lang="ru-RU" b="1" dirty="0" smtClean="0">
                <a:solidFill>
                  <a:srgbClr val="FF0000"/>
                </a:solidFill>
              </a:rPr>
              <a:t>базовых национальных ценностей, </a:t>
            </a:r>
            <a:r>
              <a:rPr lang="ru-RU" b="1" dirty="0" smtClean="0"/>
              <a:t>имеющих иерархическую структуру и сложную организацию</a:t>
            </a:r>
          </a:p>
          <a:p>
            <a:pPr>
              <a:buNone/>
            </a:pPr>
            <a:endParaRPr lang="ru-RU" sz="2000" b="1" dirty="0" smtClean="0"/>
          </a:p>
          <a:p>
            <a:pPr algn="ctr">
              <a:buNone/>
            </a:pPr>
            <a:endParaRPr lang="ru-RU" sz="2000" b="1" dirty="0" smtClean="0"/>
          </a:p>
          <a:p>
            <a:pPr algn="ctr">
              <a:buNone/>
            </a:pPr>
            <a:r>
              <a:rPr lang="ru-RU" sz="2000" b="1" dirty="0" smtClean="0"/>
              <a:t>Концепция духовно-нравственного развития и воспитания личности гражданина России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Духовно-нравственное воспитание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Двуединый процесс</a:t>
            </a:r>
            <a:r>
              <a:rPr lang="ru-RU" b="1" dirty="0" smtClean="0"/>
              <a:t>, мировоззренческое воспитание</a:t>
            </a:r>
            <a:r>
              <a:rPr lang="ru-RU" b="1" dirty="0" smtClean="0">
                <a:solidFill>
                  <a:srgbClr val="002060"/>
                </a:solidFill>
              </a:rPr>
              <a:t>, связанное с приобщением человека к определенной системе представлений </a:t>
            </a:r>
            <a:r>
              <a:rPr lang="ru-RU" b="1" dirty="0" smtClean="0"/>
              <a:t>о мире.</a:t>
            </a:r>
          </a:p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endParaRPr lang="ru-RU" sz="2000" b="1" dirty="0" smtClean="0"/>
          </a:p>
          <a:p>
            <a:pPr algn="ctr">
              <a:buNone/>
            </a:pPr>
            <a:endParaRPr lang="ru-RU" sz="2000" b="1" dirty="0" smtClean="0"/>
          </a:p>
          <a:p>
            <a:pPr algn="ctr">
              <a:buNone/>
            </a:pPr>
            <a:r>
              <a:rPr lang="ru-RU" sz="2000" b="1" dirty="0" smtClean="0"/>
              <a:t>Метлик И.В. Духовно-нравственное воспитание. М. 2012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Духовно-нравственное воспитание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Формирует, образует </a:t>
            </a:r>
            <a:r>
              <a:rPr lang="ru-RU" b="1" dirty="0" smtClean="0">
                <a:solidFill>
                  <a:srgbClr val="FF0000"/>
                </a:solidFill>
              </a:rPr>
              <a:t>духовную сферу личности,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позволяющую человеку самоопределиться </a:t>
            </a:r>
            <a:r>
              <a:rPr lang="ru-RU" b="1" dirty="0" smtClean="0"/>
              <a:t>не только в природе, но и среди людей, в обществе, </a:t>
            </a:r>
            <a:r>
              <a:rPr lang="ru-RU" sz="2800" b="1" dirty="0" smtClean="0">
                <a:solidFill>
                  <a:srgbClr val="FF0000"/>
                </a:solidFill>
              </a:rPr>
              <a:t>выйти из состояния «общественного животного»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ru-RU" sz="2000" b="1" dirty="0" smtClean="0"/>
          </a:p>
          <a:p>
            <a:pPr algn="ctr">
              <a:buNone/>
            </a:pPr>
            <a:endParaRPr lang="ru-RU" sz="2000" b="1" dirty="0" smtClean="0"/>
          </a:p>
          <a:p>
            <a:pPr algn="ctr">
              <a:buNone/>
            </a:pPr>
            <a:r>
              <a:rPr lang="ru-RU" sz="2400" b="1" dirty="0" smtClean="0"/>
              <a:t>Лосев А. Ф.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003232" cy="6480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Процесс и направления духовно-нравственного развития и воспитания человека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00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908720"/>
            <a:ext cx="8424936" cy="5949281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Духовно-нравственное воспитание личности гражданина России</a:t>
            </a:r>
            <a:r>
              <a:rPr lang="ru-RU" dirty="0" smtClean="0">
                <a:solidFill>
                  <a:srgbClr val="C00000"/>
                </a:solidFill>
              </a:rPr>
              <a:t> </a:t>
            </a:r>
            <a:r>
              <a:rPr lang="ru-RU" dirty="0" smtClean="0"/>
              <a:t>— педагогически организованный процесс усвоения и принятия обучающимся базовых национальных ценностей, имеющих иерархическую структуру и сложную организацию. </a:t>
            </a:r>
          </a:p>
          <a:p>
            <a:r>
              <a:rPr lang="ru-RU" u="sng" dirty="0" smtClean="0"/>
              <a:t>Носителями этих ценностей </a:t>
            </a:r>
            <a:r>
              <a:rPr lang="ru-RU" dirty="0" smtClean="0"/>
              <a:t>являются многонациональный народ Российской Федерации, государство, семья, культурно-территориальные сообщества, традиционные российские религиозные объединения (христианские, </a:t>
            </a:r>
            <a:r>
              <a:rPr lang="ru-RU" dirty="0" smtClean="0">
                <a:solidFill>
                  <a:srgbClr val="C00000"/>
                </a:solidFill>
              </a:rPr>
              <a:t>прежде всего в форме русского православия</a:t>
            </a:r>
            <a:r>
              <a:rPr lang="ru-RU" dirty="0" smtClean="0"/>
              <a:t>, исламские, иудаистские, буддистские)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i="1" dirty="0" smtClean="0">
                <a:solidFill>
                  <a:srgbClr val="FF0000"/>
                </a:solidFill>
              </a:rPr>
              <a:t>патриотизм</a:t>
            </a:r>
            <a:r>
              <a:rPr lang="ru-RU" dirty="0" smtClean="0"/>
              <a:t>» — «</a:t>
            </a:r>
            <a:r>
              <a:rPr lang="ru-RU" i="1" dirty="0" smtClean="0">
                <a:solidFill>
                  <a:srgbClr val="FF0000"/>
                </a:solidFill>
              </a:rPr>
              <a:t>нравственность</a:t>
            </a:r>
            <a:r>
              <a:rPr lang="ru-RU" dirty="0" smtClean="0"/>
              <a:t>» — «</a:t>
            </a:r>
            <a:r>
              <a:rPr lang="ru-RU" i="1" dirty="0" smtClean="0">
                <a:solidFill>
                  <a:srgbClr val="FF0000"/>
                </a:solidFill>
              </a:rPr>
              <a:t>духовность</a:t>
            </a:r>
            <a:r>
              <a:rPr lang="ru-RU" dirty="0" smtClean="0"/>
              <a:t>»  у данных понятий теснейшая мировоззренческая взаимосвязь в нераздельной сущности, эти качества осознавались как ценностно-смысловая основа русской ментальности, </a:t>
            </a:r>
            <a:r>
              <a:rPr lang="ru-RU" b="1" dirty="0" smtClean="0">
                <a:solidFill>
                  <a:srgbClr val="C00000"/>
                </a:solidFill>
              </a:rPr>
              <a:t>код ДНК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7776864" cy="659735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Концепция является методологической основой разработки и реализации ФГОС</a:t>
            </a:r>
            <a:endParaRPr lang="ru-RU" dirty="0" smtClean="0"/>
          </a:p>
          <a:p>
            <a:r>
              <a:rPr lang="ru-RU" dirty="0" smtClean="0"/>
              <a:t>Концепция представляет собой ценностно-нормативную основу взаимодействия общеобразовательных учреждений с другими субъектами социализации — семьёй, общественными организациями, религиозными объединениями, учреждениями дополнительного образования, культуры и спорта, средствами массовой информации. </a:t>
            </a:r>
          </a:p>
          <a:p>
            <a:r>
              <a:rPr lang="ru-RU" dirty="0" smtClean="0"/>
              <a:t>Целью этого взаимодействия является совместное обеспечение условий для духовно-нравственного развития и воспитания обучающихся</a:t>
            </a:r>
          </a:p>
          <a:p>
            <a:endParaRPr lang="ru-RU" dirty="0"/>
          </a:p>
        </p:txBody>
      </p:sp>
      <p:pic>
        <p:nvPicPr>
          <p:cNvPr id="43010" name="Picture 2" descr="C:\Users\User\Desktop\10099358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5637" y="3524250"/>
            <a:ext cx="2138363" cy="3333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548680"/>
          <a:ext cx="8229600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1115616" y="1412776"/>
          <a:ext cx="684076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3528" y="0"/>
            <a:ext cx="84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неразрывная связь, взаимодействие, сотрудничество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434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педагогически организованный процесс осознанного восприятия и принятия обучающимся ценностей: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семейной жизни</a:t>
            </a:r>
          </a:p>
          <a:p>
            <a:r>
              <a:rPr lang="ru-RU" dirty="0" smtClean="0"/>
              <a:t>культурно-регионального сообщества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культуры </a:t>
            </a:r>
            <a:r>
              <a:rPr lang="ru-RU" dirty="0" smtClean="0"/>
              <a:t>своего народа, компонентом которой является система ценностей, </a:t>
            </a:r>
            <a:r>
              <a:rPr lang="ru-RU" dirty="0" smtClean="0">
                <a:solidFill>
                  <a:srgbClr val="C00000"/>
                </a:solidFill>
              </a:rPr>
              <a:t>соответствующая традиционной российской религии</a:t>
            </a:r>
          </a:p>
          <a:p>
            <a:r>
              <a:rPr lang="ru-RU" dirty="0" smtClean="0"/>
              <a:t>российской гражданской нации</a:t>
            </a:r>
          </a:p>
          <a:p>
            <a:r>
              <a:rPr lang="ru-RU" dirty="0" smtClean="0"/>
              <a:t>мирового сообщества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25144"/>
            <a:ext cx="4186808" cy="64807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Золотая осень, В.Д. Поленов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59624" y="1268760"/>
            <a:ext cx="3384376" cy="52565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200" dirty="0" smtClean="0"/>
              <a:t>          ...Русская культура - это кисть Маковского,</a:t>
            </a:r>
            <a:br>
              <a:rPr lang="ru-RU" sz="1200" dirty="0" smtClean="0"/>
            </a:br>
            <a:r>
              <a:rPr lang="ru-RU" sz="1200" dirty="0" smtClean="0"/>
              <a:t>Мрамор </a:t>
            </a:r>
            <a:r>
              <a:rPr lang="ru-RU" sz="1200" dirty="0" err="1" smtClean="0"/>
              <a:t>Антокольского</a:t>
            </a:r>
            <a:r>
              <a:rPr lang="ru-RU" sz="1200" dirty="0" smtClean="0"/>
              <a:t>, Лермонтов и Даль,</a:t>
            </a:r>
            <a:br>
              <a:rPr lang="ru-RU" sz="1200" dirty="0" smtClean="0"/>
            </a:br>
            <a:r>
              <a:rPr lang="ru-RU" sz="1200" dirty="0" smtClean="0"/>
              <a:t>Терема и маковки, звон Кремля Московского,</a:t>
            </a:r>
            <a:br>
              <a:rPr lang="ru-RU" sz="1200" dirty="0" smtClean="0"/>
            </a:br>
            <a:r>
              <a:rPr lang="ru-RU" sz="1200" dirty="0" smtClean="0"/>
              <a:t>Музыки Чайковского сладкая печаль.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Русская культура - это дали Невского</a:t>
            </a:r>
            <a:br>
              <a:rPr lang="ru-RU" sz="1200" dirty="0" smtClean="0"/>
            </a:br>
            <a:r>
              <a:rPr lang="ru-RU" sz="1200" dirty="0" smtClean="0"/>
              <a:t>В серо-белом сумраке северных ночей,</a:t>
            </a:r>
            <a:br>
              <a:rPr lang="ru-RU" sz="1200" dirty="0" smtClean="0"/>
            </a:br>
            <a:r>
              <a:rPr lang="ru-RU" sz="1200" dirty="0" smtClean="0"/>
              <a:t>Это - радость Пушкина, горечь Достоевского</a:t>
            </a:r>
            <a:br>
              <a:rPr lang="ru-RU" sz="1200" dirty="0" smtClean="0"/>
            </a:br>
            <a:r>
              <a:rPr lang="ru-RU" sz="1200" dirty="0" smtClean="0"/>
              <a:t>И стихов Жуковского радостный ручей.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Русская культура - это все, чем славится</a:t>
            </a:r>
            <a:br>
              <a:rPr lang="ru-RU" sz="1200" dirty="0" smtClean="0"/>
            </a:br>
            <a:r>
              <a:rPr lang="ru-RU" sz="1200" dirty="0" smtClean="0"/>
              <a:t>Со времен Владимира наш народ святой.</a:t>
            </a:r>
            <a:br>
              <a:rPr lang="ru-RU" sz="1200" dirty="0" smtClean="0"/>
            </a:br>
            <a:r>
              <a:rPr lang="ru-RU" sz="1200" dirty="0" smtClean="0"/>
              <a:t>Это наша женщина - русская красавица,</a:t>
            </a:r>
            <a:br>
              <a:rPr lang="ru-RU" sz="1200" dirty="0" smtClean="0"/>
            </a:br>
            <a:r>
              <a:rPr lang="ru-RU" sz="1200" dirty="0" smtClean="0"/>
              <a:t>Это наша девушка с чистою душой.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Русская культура - наша жизнь убогая</a:t>
            </a:r>
            <a:br>
              <a:rPr lang="ru-RU" sz="1200" dirty="0" smtClean="0"/>
            </a:br>
            <a:r>
              <a:rPr lang="ru-RU" sz="1200" dirty="0" smtClean="0"/>
              <a:t>С вечными надеждами, с замками во сне,</a:t>
            </a:r>
            <a:br>
              <a:rPr lang="ru-RU" sz="1200" dirty="0" smtClean="0"/>
            </a:br>
            <a:r>
              <a:rPr lang="ru-RU" sz="1200" dirty="0" smtClean="0"/>
              <a:t>Русская культура - это очень многое,</a:t>
            </a:r>
            <a:br>
              <a:rPr lang="ru-RU" sz="1200" dirty="0" smtClean="0"/>
            </a:br>
            <a:r>
              <a:rPr lang="ru-RU" sz="1200" dirty="0" smtClean="0"/>
              <a:t>Что не обретается ни в одной стране.</a:t>
            </a:r>
            <a:br>
              <a:rPr lang="ru-RU" sz="1200" dirty="0" smtClean="0"/>
            </a:br>
            <a:r>
              <a:rPr lang="ru-RU" sz="1200" dirty="0" smtClean="0"/>
              <a:t>                            </a:t>
            </a:r>
          </a:p>
          <a:p>
            <a:pPr>
              <a:buNone/>
            </a:pPr>
            <a:r>
              <a:rPr lang="ru-RU" sz="1200" dirty="0" smtClean="0"/>
              <a:t>                                      Преп. Серафим </a:t>
            </a:r>
            <a:r>
              <a:rPr lang="ru-RU" sz="1200" dirty="0" err="1" smtClean="0"/>
              <a:t>Вырицкий</a:t>
            </a:r>
            <a:endParaRPr lang="ru-RU" sz="1200" dirty="0"/>
          </a:p>
        </p:txBody>
      </p:sp>
      <p:pic>
        <p:nvPicPr>
          <p:cNvPr id="12290" name="Picture 2" descr="C:\Users\User\Desktop\Анадырь ОСЕНЬ 2018\Л.Л.Шевченко 4 класс\Золотая осень, В.Д. Полен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908720"/>
            <a:ext cx="5824343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Основные понятия концептуального обоснования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ru-RU" dirty="0" smtClean="0"/>
              <a:t>Культура – философское понятие означает форму общественного сознания и отражения действительности, среду обитания, представленную продуктами его деятельности (Л.Л. Шевченко)</a:t>
            </a:r>
          </a:p>
          <a:p>
            <a:endParaRPr lang="ru-RU" dirty="0" smtClean="0"/>
          </a:p>
          <a:p>
            <a:r>
              <a:rPr lang="ru-RU" dirty="0" smtClean="0"/>
              <a:t>Культура  является воплощением человеческого сознания в формы, доступные объективному наблюдению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04664"/>
            <a:ext cx="8712968" cy="645333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       «Культура есть явление внутренне и органическое: она захватывает самую глубину человеческой души… этим она отличается от цивилизации, которая может усваиваться внешне и поверхностно… </a:t>
            </a:r>
          </a:p>
          <a:p>
            <a:pPr>
              <a:buNone/>
            </a:pPr>
            <a:r>
              <a:rPr lang="ru-RU" dirty="0" smtClean="0"/>
              <a:t>            Поэтому народ может иметь древнюю утонченную духовную культуру но в вопросах внешней цивилизации (одежда, жилище, пути сообщения, техника и т.д.) являть картину отсталости и первобытности. </a:t>
            </a:r>
          </a:p>
          <a:p>
            <a:pPr>
              <a:buNone/>
            </a:pPr>
            <a:r>
              <a:rPr lang="ru-RU" dirty="0" smtClean="0"/>
              <a:t>            И обратно: народ может стоять на последней высоте техники и цивилизации, а в вопросах духовной культуры (духовность и нравственность, наука, искусство, политика  хозяйство) переживать эпоху упадка» 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             (И.А. Ильин)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                        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далее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332656"/>
            <a:ext cx="8712968" cy="652534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      «Духовность не совпадает с сознанием, не исчерпывается мыслью и не ограничивается  сферой слов и высказываний. Духовность человека состоит в уверенности, что в пределах его души есть лучшее и худшее, качества, не зависящие от его произвола…. </a:t>
            </a:r>
          </a:p>
          <a:p>
            <a:pPr>
              <a:buNone/>
            </a:pPr>
            <a:r>
              <a:rPr lang="ru-RU" dirty="0" smtClean="0"/>
              <a:t>            В духовном делании человек учится преклоняться перед Богом, чтить самого себя (как носящего образ Божий), видеть и ценить духовность во всех делах и желать творческого раскрытия и осуществление духовной жизни на земле. Это и есть сущая культура» (там же). </a:t>
            </a:r>
          </a:p>
          <a:p>
            <a:pPr>
              <a:buNone/>
            </a:pPr>
            <a:r>
              <a:rPr lang="ru-RU" dirty="0" smtClean="0"/>
              <a:t>            Таким образом, религиозность есть живая основа истинной культуры. Она несет человеку именно те дары, без которых культура теряет свой смысл и становится просто неосуществимой: чувство </a:t>
            </a:r>
            <a:r>
              <a:rPr lang="ru-RU" dirty="0" err="1" smtClean="0"/>
              <a:t>предстояния</a:t>
            </a:r>
            <a:r>
              <a:rPr lang="ru-RU" dirty="0" smtClean="0"/>
              <a:t>, </a:t>
            </a:r>
            <a:r>
              <a:rPr lang="ru-RU" dirty="0" err="1" smtClean="0"/>
              <a:t>чувство</a:t>
            </a:r>
            <a:r>
              <a:rPr lang="ru-RU" dirty="0" smtClean="0"/>
              <a:t> задания и привязанности и чувство ответственности» (там же)»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                     И.А. Ильин  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        «Религиозная культура есть чувственное воплощение абсолютных ценностей бытия в творческих формах жизнедеятельности человека» (Н.О. </a:t>
            </a:r>
            <a:r>
              <a:rPr lang="ru-RU" dirty="0" err="1" smtClean="0"/>
              <a:t>Лосский</a:t>
            </a:r>
            <a:r>
              <a:rPr lang="ru-RU" dirty="0" smtClean="0"/>
              <a:t>) </a:t>
            </a:r>
          </a:p>
          <a:p>
            <a:pPr>
              <a:buNone/>
            </a:pPr>
            <a:r>
              <a:rPr lang="ru-RU" dirty="0" smtClean="0"/>
              <a:t>            Духовно развития личность – это деятель, осознающий абсолютные ценности бытия и долженствование осуществлять их в своем поведении. Общая культура человека определяется его религиозной культурой </a:t>
            </a:r>
          </a:p>
          <a:p>
            <a:pPr>
              <a:buNone/>
            </a:pPr>
            <a:r>
              <a:rPr lang="ru-RU" dirty="0" smtClean="0"/>
              <a:t>            Духовный компонент культуры включает в себя идеологию, религию (лат. – «святыня», «набожность», «благочестие», которые определяют систему духовных ценностей, социальных норм и отношения человека к Богу как высшему началу, миру, людям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Религиозная культура </a:t>
            </a:r>
            <a:r>
              <a:rPr lang="ru-RU" dirty="0" smtClean="0"/>
              <a:t>представляет собой совокупность духовной и предметной социальной деятельности, а также ее результатов, сложившихся и существующих в обществе под мировоззренческим воздействием традиционной религии страны (Л.Л. Шевченко)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России научным сообществом Православие обозначено как </a:t>
            </a:r>
            <a:r>
              <a:rPr lang="ru-RU" dirty="0" err="1" smtClean="0">
                <a:solidFill>
                  <a:srgbClr val="C00000"/>
                </a:solidFill>
              </a:rPr>
              <a:t>культурообразующий</a:t>
            </a:r>
            <a:r>
              <a:rPr lang="ru-RU" dirty="0" smtClean="0">
                <a:solidFill>
                  <a:srgbClr val="C00000"/>
                </a:solidFill>
              </a:rPr>
              <a:t> фактор </a:t>
            </a:r>
            <a:r>
              <a:rPr lang="ru-RU" u="sng" dirty="0" smtClean="0"/>
              <a:t>образования и развития </a:t>
            </a:r>
            <a:r>
              <a:rPr lang="ru-RU" dirty="0" smtClean="0"/>
              <a:t>на протяжении более чем 1000-летнего периода отечественной культуры</a:t>
            </a:r>
          </a:p>
          <a:p>
            <a:r>
              <a:rPr lang="ru-RU" dirty="0" smtClean="0"/>
              <a:t>Формирование национально-культурной идентичности – Святая Русь в пространстве мировой цивилизации </a:t>
            </a:r>
          </a:p>
          <a:p>
            <a:r>
              <a:rPr lang="ru-RU" dirty="0" smtClean="0"/>
              <a:t>Если говорят о России, значит представляют храмы, иконы, святые</a:t>
            </a:r>
          </a:p>
          <a:p>
            <a:r>
              <a:rPr lang="ru-RU" dirty="0" smtClean="0"/>
              <a:t>Большая часть национального, культурного наследия страны выражено в материальной культуре: здания, памятники истории и искусства, предметы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64d19cd7fa68265901488eee8a38a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3953412" cy="2965059"/>
          </a:xfrm>
        </p:spPr>
      </p:pic>
      <p:pic>
        <p:nvPicPr>
          <p:cNvPr id="44034" name="Picture 2" descr="C:\Users\User\Desktop\sobor-768x5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89040"/>
            <a:ext cx="3617505" cy="2520280"/>
          </a:xfrm>
          <a:prstGeom prst="rect">
            <a:avLst/>
          </a:prstGeom>
          <a:noFill/>
        </p:spPr>
      </p:pic>
      <p:pic>
        <p:nvPicPr>
          <p:cNvPr id="44035" name="Picture 3" descr="C:\Users\User\Desktop\s828624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501008"/>
            <a:ext cx="4773910" cy="3184880"/>
          </a:xfrm>
          <a:prstGeom prst="rect">
            <a:avLst/>
          </a:prstGeom>
          <a:noFill/>
        </p:spPr>
      </p:pic>
      <p:pic>
        <p:nvPicPr>
          <p:cNvPr id="44038" name="Picture 6" descr="C:\Users\User\Desktop\Troice-Sergieva-Lavr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332656"/>
            <a:ext cx="4636096" cy="3117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 descr="C:\Users\User\Desktop\kto-izobrazhen-na-ikone-troica-andreja-ruble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0"/>
            <a:ext cx="3832295" cy="4772472"/>
          </a:xfrm>
          <a:prstGeom prst="rect">
            <a:avLst/>
          </a:prstGeom>
          <a:noFill/>
        </p:spPr>
      </p:pic>
      <p:pic>
        <p:nvPicPr>
          <p:cNvPr id="45059" name="Picture 3" descr="C:\Users\User\Desktop\andrey_rublev03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429000"/>
            <a:ext cx="2987824" cy="3094533"/>
          </a:xfrm>
          <a:prstGeom prst="rect">
            <a:avLst/>
          </a:prstGeom>
          <a:noFill/>
        </p:spPr>
      </p:pic>
      <p:pic>
        <p:nvPicPr>
          <p:cNvPr id="45060" name="Picture 4" descr="C:\Users\User\Desktop\15ruble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996952"/>
            <a:ext cx="2733768" cy="3645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Взаимосвязь между знанием религии, искусства и духовно-нравственным становлением отмечалась многими мыслителями, это объясняется онтологическими связями нравственного и эстетического феномена культуры</a:t>
            </a:r>
          </a:p>
          <a:p>
            <a:endParaRPr lang="ru-RU" dirty="0" smtClean="0"/>
          </a:p>
          <a:p>
            <a:r>
              <a:rPr lang="ru-RU" dirty="0" smtClean="0"/>
              <a:t>Общественно-историческая значимость культуры объясняется потребностью сохранить и передать потомкам идеальные образцы деятельности человека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4525963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Мировоззренческие феномены культуры: </a:t>
            </a:r>
          </a:p>
          <a:p>
            <a:pPr>
              <a:buNone/>
            </a:pPr>
            <a:r>
              <a:rPr lang="ru-RU" b="1" dirty="0" smtClean="0"/>
              <a:t>    в узком гуманитарном понимании</a:t>
            </a:r>
            <a:r>
              <a:rPr lang="ru-RU" dirty="0" smtClean="0"/>
              <a:t> философия, идеология, религия</a:t>
            </a:r>
          </a:p>
          <a:p>
            <a:endParaRPr lang="ru-RU" dirty="0" smtClean="0"/>
          </a:p>
          <a:p>
            <a:r>
              <a:rPr lang="ru-RU" b="1" dirty="0" smtClean="0"/>
              <a:t>в широком</a:t>
            </a:r>
            <a:r>
              <a:rPr lang="ru-RU" dirty="0" smtClean="0"/>
              <a:t> смысле – человеческие формы жизнедеятельности: человек и его предназначение, семья, творчество, труд 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8892480" cy="553062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- Закон РФ «Об образовании» 2012 г.,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- Федеральный государственный образовательный стандарт ДО,НОО, СОО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- «Национальная доктрина образования РФ до 2025 г.»,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- «Концепция духовно-нравственного развития и воспитания гражданина России»,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- «Концепция патриотического воспитания граждан РФ»,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- «Патриотическое воспитание граждан РФ на 2016—2020 годы»,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- «Стратегия развития воспитания в Российской Федерации на период 2025» и другие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476672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Нормативная база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Содержание понятия «религиозная культура»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/>
          <a:lstStyle/>
          <a:p>
            <a:r>
              <a:rPr lang="ru-RU" dirty="0" smtClean="0"/>
              <a:t>1. Базисный уровень: это знания духовно-нравственного характера: религиозное учение о Боге и мире</a:t>
            </a:r>
          </a:p>
          <a:p>
            <a:r>
              <a:rPr lang="ru-RU" dirty="0" smtClean="0"/>
              <a:t>2. Культурно-образовательный уровень: преломление религиозного учения в различные формы общественной, культурной, материальной жизни людей (изобразительное и музыкальное искусство, литература, история, религиозная философия)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452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Дети</a:t>
            </a:r>
            <a:r>
              <a:rPr lang="ru-RU" sz="2400" dirty="0" smtClean="0"/>
              <a:t> перед </a:t>
            </a:r>
            <a:r>
              <a:rPr lang="ru-RU" sz="2400" b="1" dirty="0" smtClean="0"/>
              <a:t>картиной</a:t>
            </a:r>
            <a:r>
              <a:rPr lang="ru-RU" sz="2400" dirty="0" smtClean="0"/>
              <a:t> "</a:t>
            </a:r>
            <a:r>
              <a:rPr lang="ru-RU" sz="2400" b="1" dirty="0" smtClean="0"/>
              <a:t>Явление</a:t>
            </a:r>
            <a:r>
              <a:rPr lang="ru-RU" sz="2400" dirty="0" smtClean="0"/>
              <a:t> </a:t>
            </a:r>
            <a:r>
              <a:rPr lang="ru-RU" sz="2400" b="1" dirty="0" smtClean="0"/>
              <a:t>Христа народу»  Иванов А., и  Русскими иконами </a:t>
            </a:r>
            <a:br>
              <a:rPr lang="ru-RU" sz="2400" b="1" dirty="0" smtClean="0"/>
            </a:br>
            <a:r>
              <a:rPr lang="ru-RU" sz="2400" b="1" dirty="0" smtClean="0"/>
              <a:t>Третьяковская галерея г. Москва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4973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User\Desktop\67549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3622346" cy="5204520"/>
          </a:xfrm>
          <a:prstGeom prst="rect">
            <a:avLst/>
          </a:prstGeom>
          <a:noFill/>
        </p:spPr>
      </p:pic>
      <p:pic>
        <p:nvPicPr>
          <p:cNvPr id="4099" name="Picture 3" descr="C:\Users\User\Pictures\Screenshots\Снимок экрана (76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76672"/>
            <a:ext cx="4802998" cy="45637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40871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Духовность в семантической связи с нравственностью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Духовность – это состояние духовного человека, имеющего определенный тип поведения, мотивы и образ мыслей, отличающие его от недуховного человека 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                                                                               (Л.Л. Шевченко)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Православная духовность – это опыт жизни человека во Христе, преображенного благодатью Божьей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                                                                              (Л.Л. Шевченко)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Православная духовность – </a:t>
            </a:r>
            <a:r>
              <a:rPr lang="ru-RU" b="1" dirty="0" err="1" smtClean="0"/>
              <a:t>Христоцентрична</a:t>
            </a:r>
            <a:r>
              <a:rPr lang="ru-RU" dirty="0" smtClean="0"/>
              <a:t> (во Христе произошло ипостасное соединение Божественного и человеческого естества) и жизнь православного человека, также </a:t>
            </a:r>
            <a:r>
              <a:rPr lang="ru-RU" dirty="0" err="1" smtClean="0"/>
              <a:t>Христоцентрична</a:t>
            </a:r>
            <a:r>
              <a:rPr lang="ru-RU" dirty="0" smtClean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b="1" dirty="0" err="1" smtClean="0"/>
              <a:t>Триадоцентрична</a:t>
            </a:r>
            <a:r>
              <a:rPr lang="ru-RU" dirty="0" smtClean="0"/>
              <a:t> (Три лица Святой троицы) </a:t>
            </a:r>
            <a:r>
              <a:rPr lang="ru-RU" b="1" dirty="0" err="1" smtClean="0"/>
              <a:t>Церковноцентрична</a:t>
            </a:r>
            <a:r>
              <a:rPr lang="ru-RU" b="1" dirty="0" smtClean="0"/>
              <a:t> (</a:t>
            </a:r>
            <a:r>
              <a:rPr lang="ru-RU" dirty="0" smtClean="0"/>
              <a:t>Церковь тело Христово)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     </a:t>
            </a:r>
            <a:r>
              <a:rPr lang="ru-RU" sz="3400" b="1" dirty="0" smtClean="0"/>
              <a:t>Принципы</a:t>
            </a:r>
          </a:p>
          <a:p>
            <a:r>
              <a:rPr lang="ru-RU" sz="3400" dirty="0" smtClean="0"/>
              <a:t>Принцип исторического соответствия религиозным традициям России</a:t>
            </a:r>
          </a:p>
          <a:p>
            <a:r>
              <a:rPr lang="ru-RU" sz="3400" dirty="0" smtClean="0"/>
              <a:t>Принцип </a:t>
            </a:r>
            <a:r>
              <a:rPr lang="ru-RU" sz="3400" dirty="0" err="1" smtClean="0"/>
              <a:t>культуросообразности</a:t>
            </a:r>
            <a:endParaRPr lang="ru-RU" sz="3400" dirty="0" smtClean="0"/>
          </a:p>
          <a:p>
            <a:r>
              <a:rPr lang="ru-RU" sz="3400" dirty="0" smtClean="0"/>
              <a:t>Принцип личностно-ценностного соответствия</a:t>
            </a:r>
          </a:p>
          <a:p>
            <a:r>
              <a:rPr lang="ru-RU" sz="3400" dirty="0" smtClean="0"/>
              <a:t>Принцип содержательных обобщений</a:t>
            </a:r>
          </a:p>
          <a:p>
            <a:r>
              <a:rPr lang="ru-RU" sz="3400" dirty="0" smtClean="0"/>
              <a:t> Принцип укрупнения дидактических единиц, установка больших логических связей в материале</a:t>
            </a:r>
          </a:p>
          <a:p>
            <a:pPr>
              <a:buNone/>
            </a:pPr>
            <a:r>
              <a:rPr lang="ru-RU" sz="3400" dirty="0" smtClean="0"/>
              <a:t> </a:t>
            </a:r>
          </a:p>
          <a:p>
            <a:pPr>
              <a:buNone/>
            </a:pPr>
            <a:r>
              <a:rPr lang="ru-RU" sz="3400" dirty="0" smtClean="0"/>
              <a:t>           </a:t>
            </a:r>
            <a:r>
              <a:rPr lang="ru-RU" sz="3400" b="1" dirty="0" smtClean="0"/>
              <a:t>Содержательный </a:t>
            </a:r>
            <a:r>
              <a:rPr lang="ru-RU" sz="3400" b="1" dirty="0" smtClean="0"/>
              <a:t>компонент, </a:t>
            </a:r>
            <a:r>
              <a:rPr lang="ru-RU" sz="3400" b="1" dirty="0" smtClean="0"/>
              <a:t>знания о:</a:t>
            </a:r>
          </a:p>
          <a:p>
            <a:r>
              <a:rPr lang="ru-RU" sz="3400" dirty="0" smtClean="0"/>
              <a:t>Православной культуре как системе духовно-нравственных отношений (человека к Богу, к себе, к людям, к обществу, к миру вещей, миру природы);</a:t>
            </a:r>
          </a:p>
          <a:p>
            <a:r>
              <a:rPr lang="ru-RU" sz="3400" dirty="0" smtClean="0"/>
              <a:t>Православной культуре как о творческом процессе  и его результате (создатели и объекты религиозной культуры);</a:t>
            </a:r>
          </a:p>
          <a:p>
            <a:r>
              <a:rPr lang="ru-RU" sz="3400" dirty="0" smtClean="0"/>
              <a:t>Православной культуре как системе средств выражения.</a:t>
            </a:r>
          </a:p>
          <a:p>
            <a:pPr>
              <a:buNone/>
            </a:pPr>
            <a:r>
              <a:rPr lang="ru-RU" sz="3400" dirty="0" smtClean="0"/>
              <a:t>      </a:t>
            </a:r>
          </a:p>
          <a:p>
            <a:pPr>
              <a:buNone/>
            </a:pPr>
            <a:r>
              <a:rPr lang="ru-RU" sz="3400" dirty="0" smtClean="0"/>
              <a:t>      </a:t>
            </a:r>
            <a:r>
              <a:rPr lang="ru-RU" sz="3400" dirty="0" smtClean="0">
                <a:solidFill>
                  <a:schemeClr val="accent2">
                    <a:lumMod val="50000"/>
                  </a:schemeClr>
                </a:solidFill>
              </a:rPr>
              <a:t>Не один из компонентов не может быть опущен при изучении предмета, это определяется отбором содержания материала программы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332656"/>
            <a:ext cx="8712968" cy="652534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 </a:t>
            </a:r>
            <a:r>
              <a:rPr lang="ru-RU" sz="3300" dirty="0" smtClean="0"/>
              <a:t>В программе выделены два </a:t>
            </a:r>
            <a:r>
              <a:rPr lang="ru-RU" sz="3300" b="1" dirty="0" smtClean="0"/>
              <a:t>аспекта</a:t>
            </a:r>
            <a:r>
              <a:rPr lang="ru-RU" sz="3300" dirty="0" smtClean="0"/>
              <a:t>, на основе которых организуется и педагогически интерпретируется рекомендуемое содержание и разрабатывается методика обучения и воспитания: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300" dirty="0" smtClean="0">
                <a:solidFill>
                  <a:srgbClr val="C00000"/>
                </a:solidFill>
              </a:rPr>
              <a:t>связь Православной культуры с жизнью современного ребенка</a:t>
            </a:r>
            <a:r>
              <a:rPr lang="ru-RU" sz="3300" dirty="0" smtClean="0"/>
              <a:t>,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300" dirty="0" smtClean="0"/>
              <a:t>опора на </a:t>
            </a:r>
            <a:r>
              <a:rPr lang="ru-RU" sz="3300" b="1" dirty="0" smtClean="0"/>
              <a:t>образно-эмоциональные качества </a:t>
            </a:r>
            <a:r>
              <a:rPr lang="ru-RU" sz="3300" dirty="0" smtClean="0"/>
              <a:t>учебного материала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endParaRPr lang="ru-RU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Для того чтобы дети смогли полноценно воспринимать Православную культуру, они должны научиться понимать ее язык.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 Поэтому в программе использован материал, который дает основу для последовательного и систематического ознакомления детей с отражением Православной культуры средствами: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/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 smtClean="0"/>
              <a:t>Религиозной символики и церковных правил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 smtClean="0"/>
              <a:t>Изобразительного и декоративно-прикладного искусства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 smtClean="0"/>
              <a:t>Литературного творчества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 smtClean="0"/>
              <a:t>Музыкального искусства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5856" y="260648"/>
            <a:ext cx="5868144" cy="6597352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ru-RU" b="1" cap="all" dirty="0" smtClean="0"/>
              <a:t>СОДЕРЖАНИЕ</a:t>
            </a:r>
          </a:p>
          <a:p>
            <a:pPr fontAlgn="base"/>
            <a:r>
              <a:rPr lang="ru-RU" dirty="0" smtClean="0"/>
              <a:t>- Пояснительная записка. Воспитание в добре</a:t>
            </a:r>
            <a:br>
              <a:rPr lang="ru-RU" dirty="0" smtClean="0"/>
            </a:br>
            <a:r>
              <a:rPr lang="ru-RU" dirty="0" smtClean="0"/>
              <a:t>- Примерные тематические разделы</a:t>
            </a:r>
            <a:br>
              <a:rPr lang="ru-RU" dirty="0" smtClean="0"/>
            </a:br>
            <a:r>
              <a:rPr lang="ru-RU" dirty="0" smtClean="0"/>
              <a:t>- Методические материалы. Маршруты духовного краеведения для малышей «Добрый мир»</a:t>
            </a:r>
            <a:br>
              <a:rPr lang="ru-RU" dirty="0" smtClean="0"/>
            </a:br>
            <a:r>
              <a:rPr lang="ru-RU" b="1" dirty="0" smtClean="0"/>
              <a:t>Маршрут 1. </a:t>
            </a:r>
            <a:r>
              <a:rPr lang="ru-RU" dirty="0" smtClean="0"/>
              <a:t>Устроение мира. Прогулки по дням творения</a:t>
            </a:r>
            <a:br>
              <a:rPr lang="ru-RU" dirty="0" smtClean="0"/>
            </a:br>
            <a:r>
              <a:rPr lang="ru-RU" b="1" dirty="0" smtClean="0"/>
              <a:t>Маршрут 2.</a:t>
            </a:r>
            <a:r>
              <a:rPr lang="ru-RU" dirty="0" smtClean="0"/>
              <a:t> Устроение отношений в мире, в нашей жизни</a:t>
            </a:r>
            <a:br>
              <a:rPr lang="ru-RU" dirty="0" smtClean="0"/>
            </a:br>
            <a:r>
              <a:rPr lang="ru-RU" b="1" dirty="0" smtClean="0"/>
              <a:t>Маршрут 3. </a:t>
            </a:r>
            <a:r>
              <a:rPr lang="ru-RU" dirty="0" smtClean="0"/>
              <a:t>Православные праздники</a:t>
            </a:r>
            <a:br>
              <a:rPr lang="ru-RU" dirty="0" smtClean="0"/>
            </a:br>
            <a:r>
              <a:rPr lang="ru-RU" dirty="0" smtClean="0"/>
              <a:t>- Использованная и рекомендуемая литература</a:t>
            </a:r>
            <a:br>
              <a:rPr lang="ru-RU" dirty="0" smtClean="0"/>
            </a:br>
            <a:r>
              <a:rPr lang="ru-RU" dirty="0" smtClean="0"/>
              <a:t>- Полный состав учебно-методических комплектов «Духовно-нравственная культура. Православная культура» для дошкольного, школьного звена, внеклассной работы и системы подготовки педагогов</a:t>
            </a:r>
          </a:p>
          <a:p>
            <a:endParaRPr lang="ru-RU" dirty="0"/>
          </a:p>
        </p:txBody>
      </p:sp>
      <p:pic>
        <p:nvPicPr>
          <p:cNvPr id="1026" name="Picture 2" descr="C:\Users\User\Desktop\Анадырь ОСЕНЬ 2018\Л.Л.Шевченко 4 класс\69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3486134" cy="52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66936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 пособии представлены материалы для организации </a:t>
            </a:r>
            <a:r>
              <a:rPr lang="ru-RU" dirty="0" err="1" smtClean="0"/>
              <a:t>внеучебной</a:t>
            </a:r>
            <a:r>
              <a:rPr lang="ru-RU" dirty="0" smtClean="0"/>
              <a:t> работы по духовно-нравственному воспитанию  </a:t>
            </a:r>
            <a:r>
              <a:rPr lang="ru-RU" dirty="0" smtClean="0"/>
              <a:t>детей в </a:t>
            </a:r>
            <a:r>
              <a:rPr lang="ru-RU" dirty="0" smtClean="0"/>
              <a:t>образовательных учреждениях всех типов</a:t>
            </a:r>
          </a:p>
          <a:p>
            <a:r>
              <a:rPr lang="ru-RU" dirty="0" smtClean="0"/>
              <a:t> Содержание носит культурологический характер, объединено общей темой «</a:t>
            </a:r>
            <a:r>
              <a:rPr lang="ru-RU" dirty="0" err="1" smtClean="0"/>
              <a:t>Доброделание</a:t>
            </a:r>
            <a:r>
              <a:rPr lang="ru-RU" dirty="0" smtClean="0"/>
              <a:t>. (Добрые дела)» и осуществляет преемственные связи на уровне дошкольного - школьного образования, основываясь на содержании базовых учебно-методических комплектов по духовно-нравственному образованию : </a:t>
            </a:r>
          </a:p>
          <a:p>
            <a:r>
              <a:rPr lang="ru-RU" dirty="0" smtClean="0"/>
              <a:t>«Добрый мир. Православная культура для малышей» - дошкольное звено, </a:t>
            </a:r>
          </a:p>
          <a:p>
            <a:r>
              <a:rPr lang="ru-RU" dirty="0" smtClean="0"/>
              <a:t>«Духовно-нравственная культура» («Православная культура», </a:t>
            </a:r>
          </a:p>
          <a:p>
            <a:r>
              <a:rPr lang="ru-RU" dirty="0" smtClean="0"/>
              <a:t>«Духовное краеведение Подмосковья» - для начальной и основной школы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Основная задача: </a:t>
            </a:r>
            <a:r>
              <a:rPr lang="ru-RU" dirty="0" smtClean="0"/>
              <a:t>помочь детям приблизится к </a:t>
            </a:r>
            <a:r>
              <a:rPr lang="ru-RU" b="1" dirty="0" smtClean="0"/>
              <a:t>Источнику</a:t>
            </a:r>
            <a:r>
              <a:rPr lang="ru-RU" dirty="0" smtClean="0"/>
              <a:t> вечных духовных ценностей и смыслов; на этой основе развивать духовно-нравственные качества  чувства: любовь, доброту, милосердие, сострадание, заботливость, совестливость, стыдливость, ответственность и т.д. </a:t>
            </a:r>
          </a:p>
          <a:p>
            <a:r>
              <a:rPr lang="ru-RU" b="1" dirty="0" smtClean="0"/>
              <a:t>ВОСПИТАТЬ – «</a:t>
            </a:r>
            <a:r>
              <a:rPr lang="ru-RU" b="1" dirty="0" err="1" smtClean="0"/>
              <a:t>воспоить</a:t>
            </a:r>
            <a:r>
              <a:rPr lang="ru-RU" b="1" dirty="0" smtClean="0"/>
              <a:t>», «</a:t>
            </a:r>
            <a:r>
              <a:rPr lang="ru-RU" b="1" dirty="0" err="1" smtClean="0"/>
              <a:t>воскормить</a:t>
            </a:r>
            <a:r>
              <a:rPr lang="ru-RU" b="1" dirty="0" smtClean="0"/>
              <a:t>»</a:t>
            </a:r>
          </a:p>
          <a:p>
            <a:pPr>
              <a:buNone/>
            </a:pPr>
            <a:r>
              <a:rPr lang="ru-RU" i="1" dirty="0" smtClean="0"/>
              <a:t>    «водой живой, текущей в жизнь вечную» (Евангелие от Иоанна. Глава 4, стихи 10-14)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/>
              <a:t>ВОСПИТАНИЕ по Евангелию по Закону Божьему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55272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i="1" dirty="0" smtClean="0"/>
              <a:t>Будьте совершенны, как совершен Отец ваш Небесный» (Евангелие от Матфея. Глава 5, стих 48)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i="1" dirty="0" smtClean="0"/>
              <a:t>«Ибо таких есть Царствие Небесное» (Евангелие от Матфея. Глава 19, стих 14)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i="1" dirty="0" smtClean="0"/>
              <a:t>ГИМН ЛЮБВИ «Любовь </a:t>
            </a:r>
            <a:r>
              <a:rPr lang="ru-RU" i="1" dirty="0" err="1" smtClean="0"/>
              <a:t>долготерпит</a:t>
            </a:r>
            <a:r>
              <a:rPr lang="ru-RU" i="1" dirty="0" smtClean="0"/>
              <a:t> и милосердствует….не завидует, … не превозносится, не гордится, не бесчинствует, …, не раздражается, не мыслить зла, не радуется не правде, а </a:t>
            </a:r>
            <a:r>
              <a:rPr lang="ru-RU" i="1" dirty="0" err="1" smtClean="0"/>
              <a:t>сорадуется</a:t>
            </a:r>
            <a:r>
              <a:rPr lang="ru-RU" i="1" dirty="0" smtClean="0"/>
              <a:t> истине; все покрывает….все переносит… (</a:t>
            </a:r>
            <a:r>
              <a:rPr lang="ru-RU" dirty="0" smtClean="0"/>
              <a:t>Первое послание апостола Павла. Глава 3. Стихи 4-8)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    – </a:t>
            </a:r>
            <a:r>
              <a:rPr lang="ru-RU" b="1" dirty="0" smtClean="0"/>
              <a:t>16 свойств любви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i="1" dirty="0" smtClean="0"/>
              <a:t>«Да будет совершен Божий человек, ко всякому доброму делу приготовлен» </a:t>
            </a:r>
            <a:r>
              <a:rPr lang="ru-RU" dirty="0" smtClean="0"/>
              <a:t>(Второе послание апостола Павла. Глава 3, стих 17)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«Вера без дел мертва» (Соборное послание апостола Иакова. Глава 2, стих 26)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i="1" dirty="0" smtClean="0"/>
              <a:t>10 заповедей (выборочно) (</a:t>
            </a:r>
            <a:r>
              <a:rPr lang="ru-RU" i="1" dirty="0" smtClean="0"/>
              <a:t>Исход 20: 3-4, 7-8, 12-17)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i="1" dirty="0" smtClean="0"/>
              <a:t>«Почитай отца твоего и мать, да будешь благословен на земле и </a:t>
            </a:r>
            <a:r>
              <a:rPr lang="ru-RU" i="1" dirty="0" err="1" smtClean="0"/>
              <a:t>долголетен</a:t>
            </a:r>
            <a:r>
              <a:rPr lang="ru-RU" i="1" dirty="0" smtClean="0"/>
              <a:t>»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«</a:t>
            </a:r>
            <a:r>
              <a:rPr lang="ru-RU" i="1" dirty="0" smtClean="0"/>
              <a:t>Не убий</a:t>
            </a:r>
            <a:r>
              <a:rPr lang="ru-RU" dirty="0" smtClean="0"/>
              <a:t>»</a:t>
            </a:r>
            <a:endParaRPr lang="ru-RU" i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«</a:t>
            </a:r>
            <a:r>
              <a:rPr lang="ru-RU" i="1" dirty="0" smtClean="0"/>
              <a:t>Не укради</a:t>
            </a:r>
            <a:r>
              <a:rPr lang="ru-RU" dirty="0" smtClean="0"/>
              <a:t>»</a:t>
            </a:r>
            <a:endParaRPr lang="ru-RU" i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«</a:t>
            </a:r>
            <a:r>
              <a:rPr lang="ru-RU" i="1" dirty="0" smtClean="0"/>
              <a:t>Не лжесвидетельствуй</a:t>
            </a:r>
            <a:r>
              <a:rPr lang="ru-RU" dirty="0" smtClean="0"/>
              <a:t>»</a:t>
            </a:r>
            <a:endParaRPr lang="ru-RU" i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«</a:t>
            </a:r>
            <a:r>
              <a:rPr lang="ru-RU" i="1" dirty="0" smtClean="0"/>
              <a:t>Не пожелай ничего чужого</a:t>
            </a:r>
            <a:r>
              <a:rPr lang="ru-RU" dirty="0" smtClean="0"/>
              <a:t>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Анадырь ОСЕНЬ 2018\Л.Л.Шевченко 4 класс\20180925_182758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88640"/>
            <a:ext cx="4173534" cy="63408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800" u="sng" dirty="0" smtClean="0">
                <a:solidFill>
                  <a:srgbClr val="C00000"/>
                </a:solidFill>
              </a:rPr>
              <a:t>«Концепция духовно-нравственного развития и воспитания личности гражданина России»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«Высоконравственный, творческий, компетентный гражданин России, принимающий судьбу Отечества как свою личную, осознающий ответственность за настоящее и будущее своей страны, укорененный в духовных и культурных традициях многонационального народа Российской Федерации»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07904" y="544522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Концепция является методологической основой разработки и реализации ФГОС</a:t>
            </a:r>
            <a:endParaRPr lang="ru-RU" dirty="0" smtClean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Тема. День ангела. Небесные покровители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92696"/>
            <a:ext cx="8496944" cy="6165304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ru-RU" sz="2800" b="1" dirty="0" smtClean="0"/>
              <a:t>Формы работы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1. </a:t>
            </a:r>
            <a:r>
              <a:rPr lang="ru-RU" sz="2800" u="sng" dirty="0" smtClean="0"/>
              <a:t>Музыкальный уголок 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Прослушивание и пение песни «Песенку про ангелов» Муз. Ю. Пастернак, сл. К. Пастернак.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Слушание и чтение стиха Ангел. Сл. М.Ю. Лермонтов, муз. Л. Марченко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2. </a:t>
            </a:r>
            <a:r>
              <a:rPr lang="ru-RU" sz="2800" u="sng" dirty="0" smtClean="0"/>
              <a:t>Беседа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3. </a:t>
            </a:r>
            <a:r>
              <a:rPr lang="ru-RU" sz="2800" u="sng" dirty="0" smtClean="0"/>
              <a:t>Художественно-эстетическое восприятие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Рассматривание иконы Ангела Хранителя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Рассматривание произведений живописи русских художников (художественный образ Ангел) используя методику организации беседы по искусству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4. Художественно-продуктивная или творческая деятельность (рисование, лепка, аппликация, конструирование из бумаги Ангела)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5. Рефлексия</a:t>
            </a:r>
            <a:endParaRPr lang="ru-RU" sz="28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Песенка про ангелов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73163" y="962535"/>
            <a:ext cx="8203293" cy="46143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6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620688"/>
            <a:ext cx="3898776" cy="5688632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/>
              <a:t>Ангел</a:t>
            </a:r>
            <a:br>
              <a:rPr lang="ru-RU" sz="2000" b="1" dirty="0" smtClean="0"/>
            </a:br>
            <a:r>
              <a:rPr lang="ru-RU" sz="2000" dirty="0" smtClean="0"/>
              <a:t>По небу полуночи ангел летел,</a:t>
            </a:r>
            <a:br>
              <a:rPr lang="ru-RU" sz="2000" dirty="0" smtClean="0"/>
            </a:br>
            <a:r>
              <a:rPr lang="ru-RU" sz="2000" dirty="0" smtClean="0"/>
              <a:t>И тихую песню он пел,</a:t>
            </a:r>
            <a:br>
              <a:rPr lang="ru-RU" sz="2000" dirty="0" smtClean="0"/>
            </a:br>
            <a:r>
              <a:rPr lang="ru-RU" sz="2000" dirty="0" smtClean="0"/>
              <a:t>И месяц, и звезды, и тучи толпой</a:t>
            </a:r>
            <a:br>
              <a:rPr lang="ru-RU" sz="2000" dirty="0" smtClean="0"/>
            </a:br>
            <a:r>
              <a:rPr lang="ru-RU" sz="2000" dirty="0" smtClean="0"/>
              <a:t>Внимали той песне святой.</a:t>
            </a:r>
            <a:br>
              <a:rPr lang="ru-RU" sz="2000" dirty="0" smtClean="0"/>
            </a:br>
            <a:r>
              <a:rPr lang="ru-RU" sz="2000" dirty="0" smtClean="0"/>
              <a:t>Он пел о блаженстве безгрешных духов</a:t>
            </a:r>
            <a:br>
              <a:rPr lang="ru-RU" sz="2000" dirty="0" smtClean="0"/>
            </a:br>
            <a:r>
              <a:rPr lang="ru-RU" sz="2000" dirty="0" smtClean="0"/>
              <a:t>Под кущами райских садов,</a:t>
            </a:r>
            <a:br>
              <a:rPr lang="ru-RU" sz="2000" dirty="0" smtClean="0"/>
            </a:br>
            <a:r>
              <a:rPr lang="ru-RU" sz="2000" dirty="0" smtClean="0"/>
              <a:t>О Боге великом он пел, и хвала</a:t>
            </a:r>
            <a:br>
              <a:rPr lang="ru-RU" sz="2000" dirty="0" smtClean="0"/>
            </a:br>
            <a:r>
              <a:rPr lang="ru-RU" sz="2000" dirty="0" smtClean="0"/>
              <a:t>Его непритворна была.</a:t>
            </a:r>
            <a:br>
              <a:rPr lang="ru-RU" sz="2000" dirty="0" smtClean="0"/>
            </a:br>
            <a:r>
              <a:rPr lang="ru-RU" sz="2000" dirty="0" smtClean="0"/>
              <a:t>Он душу младую в объятиях нес</a:t>
            </a:r>
            <a:br>
              <a:rPr lang="ru-RU" sz="2000" dirty="0" smtClean="0"/>
            </a:br>
            <a:r>
              <a:rPr lang="ru-RU" sz="2000" dirty="0" smtClean="0"/>
              <a:t>Для мира печали и слез;</a:t>
            </a:r>
            <a:br>
              <a:rPr lang="ru-RU" sz="2000" dirty="0" smtClean="0"/>
            </a:br>
            <a:r>
              <a:rPr lang="ru-RU" sz="2000" dirty="0" smtClean="0"/>
              <a:t>И звук его песни в душе молодой</a:t>
            </a:r>
            <a:br>
              <a:rPr lang="ru-RU" sz="2000" dirty="0" smtClean="0"/>
            </a:br>
            <a:r>
              <a:rPr lang="ru-RU" sz="2000" dirty="0" smtClean="0"/>
              <a:t>Остался - без слов, но живой.</a:t>
            </a:r>
            <a:br>
              <a:rPr lang="ru-RU" sz="2000" dirty="0" smtClean="0"/>
            </a:br>
            <a:r>
              <a:rPr lang="ru-RU" sz="2000" dirty="0" smtClean="0"/>
              <a:t>И долго на свете томилась она,</a:t>
            </a:r>
            <a:br>
              <a:rPr lang="ru-RU" sz="2000" dirty="0" smtClean="0"/>
            </a:br>
            <a:r>
              <a:rPr lang="ru-RU" sz="2000" dirty="0" smtClean="0"/>
              <a:t>Желанием чудным полна,</a:t>
            </a:r>
            <a:br>
              <a:rPr lang="ru-RU" sz="2000" dirty="0" smtClean="0"/>
            </a:br>
            <a:r>
              <a:rPr lang="ru-RU" sz="2000" dirty="0" smtClean="0"/>
              <a:t>И звуков небес заменить не                 могли</a:t>
            </a:r>
            <a:br>
              <a:rPr lang="ru-RU" sz="2000" dirty="0" smtClean="0"/>
            </a:br>
            <a:r>
              <a:rPr lang="ru-RU" sz="2000" dirty="0" smtClean="0"/>
              <a:t>Ей скучные песни земли.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098" name="Picture 2" descr="C:\Users\User\Desktop\Анадырь ОСЕНЬ 2018\Л.Л.Шевченко 4 класс\Ангел Нестеро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4043363" cy="460404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1560" y="5661248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Благовещенье. Архангел Гавриил.  М. В. Нестеров</a:t>
            </a:r>
            <a:endParaRPr lang="ru-RU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61662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i="1" dirty="0" smtClean="0"/>
              <a:t>Метод контрастности художественных произведений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i="1" dirty="0" smtClean="0"/>
              <a:t>    </a:t>
            </a:r>
            <a:r>
              <a:rPr lang="ru-RU" dirty="0" smtClean="0"/>
              <a:t>основан на понимании духовно-нравственных (религиозных) идей через сопоставление противоположных по эмоционально-образному настрою сюжетов произведений изобразительного искусства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/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- это позволяет ребенку более четко представить образное содержание осваиваемого понятия, сформировать собственную «эмоциональную точку зрения»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 smtClean="0"/>
              <a:t>Метод диалогового обсуждения</a:t>
            </a:r>
            <a:r>
              <a:rPr lang="ru-RU" dirty="0" smtClean="0"/>
              <a:t> мотивирует ребенка на взаимодействие, обмен взглядами и впечатлениями по конкретной теме, проблеме. </a:t>
            </a:r>
          </a:p>
          <a:p>
            <a:pPr>
              <a:buNone/>
            </a:pPr>
            <a:r>
              <a:rPr lang="ru-RU" dirty="0" smtClean="0"/>
              <a:t>    - диалоговое обсуждение стимулирует познавательный интерес ребенка, его познавательную активность, побуждает к размышлению.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8964488" cy="543346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800" i="1" dirty="0" smtClean="0"/>
              <a:t>Метод идентификации с положительными героями художественных произведений живописи 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 smtClean="0"/>
              <a:t>    связан с игровым воплощением ребенка в положительные образы и проживанием заданных ситуаций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 smtClean="0"/>
              <a:t>    - это способствует развитию у детей понимания на эмоциональной основе содержательных смыслов религиозной идеи, нравственного поступка главного героя, умений проявлять и выражать свои чувства к воспринимаемым образам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5301208"/>
            <a:ext cx="5637312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Троица Ветхозаветная, М.В. Нестеров</a:t>
            </a:r>
            <a:endParaRPr lang="ru-RU" sz="2400" dirty="0"/>
          </a:p>
        </p:txBody>
      </p:sp>
      <p:pic>
        <p:nvPicPr>
          <p:cNvPr id="6146" name="Picture 2" descr="C:\Users\User\Desktop\Анадырь ОСЕНЬ 2018\Л.Л.Шевченко 4 класс\Троица Ветхозаветная, М.В. Нестеро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0648"/>
            <a:ext cx="7351674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5085184"/>
            <a:ext cx="375476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Крещение Господне, М.В. Нестеров</a:t>
            </a:r>
            <a:endParaRPr lang="ru-RU" sz="2800" dirty="0"/>
          </a:p>
        </p:txBody>
      </p:sp>
      <p:pic>
        <p:nvPicPr>
          <p:cNvPr id="7170" name="Picture 2" descr="C:\Users\User\Desktop\Анадырь ОСЕНЬ 2018\Л.Л.Шевченко 4 класс\Крещение Господне (Богоявление), М.В. Нестеро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2492"/>
            <a:ext cx="4248472" cy="64948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5373216"/>
            <a:ext cx="5061248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Жены-Мироносицы, М.В. Нестеров</a:t>
            </a:r>
            <a:endParaRPr lang="ru-RU" sz="2400" dirty="0"/>
          </a:p>
        </p:txBody>
      </p:sp>
      <p:pic>
        <p:nvPicPr>
          <p:cNvPr id="5122" name="Picture 2" descr="C:\Users\User\Desktop\Анадырь ОСЕНЬ 2018\Л.Л.Шевченко 4 класс\Жены-Мироносицы, М.В. Нестеро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7950928" cy="37416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5445224"/>
            <a:ext cx="7283152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Радость праведных о Господе, В.М. Васнецов</a:t>
            </a:r>
            <a:endParaRPr lang="ru-RU" sz="2800" dirty="0"/>
          </a:p>
        </p:txBody>
      </p:sp>
      <p:pic>
        <p:nvPicPr>
          <p:cNvPr id="8194" name="Picture 2" descr="C:\Users\User\Desktop\Анадырь ОСЕНЬ 2018\Л.Л.Шевченко 4 класс\Радость праведных о Господе, Васнецо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580" y="764704"/>
            <a:ext cx="8997216" cy="38164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нравственность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Внутренние, духовные качества, </a:t>
            </a:r>
            <a:r>
              <a:rPr lang="ru-RU" b="1" dirty="0" smtClean="0"/>
              <a:t>которыми руководствуется человек,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нормы, правила поведения, </a:t>
            </a:r>
            <a:r>
              <a:rPr lang="ru-RU" b="1" dirty="0" smtClean="0"/>
              <a:t>определяемые этими качествами.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sz="2000" b="1" dirty="0" smtClean="0"/>
          </a:p>
          <a:p>
            <a:pPr algn="ctr">
              <a:buNone/>
            </a:pPr>
            <a:r>
              <a:rPr lang="ru-RU" sz="2000" b="1" dirty="0" smtClean="0"/>
              <a:t>Толковый словарь Ожегова</a:t>
            </a:r>
            <a:endParaRPr lang="ru-RU" sz="2000" b="1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5085184"/>
            <a:ext cx="3754760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Деталь, Архангел Михаил, В.М. Васнецов</a:t>
            </a:r>
            <a:endParaRPr lang="ru-RU" sz="2400" dirty="0"/>
          </a:p>
        </p:txBody>
      </p:sp>
      <p:pic>
        <p:nvPicPr>
          <p:cNvPr id="9218" name="Picture 2" descr="C:\Users\User\Desktop\Анадырь ОСЕНЬ 2018\Л.Л.Шевченко 4 класс\Деталь, Архангел Михаил, В.М. Васнецо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3829967" cy="5849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5085184"/>
            <a:ext cx="4042792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Богородица с младенцем, В.М. Васнецов</a:t>
            </a:r>
            <a:endParaRPr lang="ru-RU" sz="2800" dirty="0"/>
          </a:p>
        </p:txBody>
      </p:sp>
      <p:pic>
        <p:nvPicPr>
          <p:cNvPr id="10243" name="Picture 3" descr="C:\Users\User\Desktop\Анадырь ОСЕНЬ 2018\Л.Л.Шевченко 4 класс\Богородица с младенцем, В.М. Васнецов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04664"/>
            <a:ext cx="6339752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5157192"/>
            <a:ext cx="3178696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Моление о чаше, М.А. Врубель</a:t>
            </a:r>
            <a:endParaRPr lang="ru-RU" sz="2800" dirty="0"/>
          </a:p>
        </p:txBody>
      </p:sp>
      <p:pic>
        <p:nvPicPr>
          <p:cNvPr id="11266" name="Picture 2" descr="C:\Users\User\Desktop\Анадырь ОСЕНЬ 2018\Л.Л.Шевченко 4 класс\Моление о чаше, Врубель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88640"/>
            <a:ext cx="3744416" cy="63554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Анадырь ОСЕНЬ 2018\Ангел_без ножниц и клея\20180929_135008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84401">
            <a:off x="117199" y="696331"/>
            <a:ext cx="1363236" cy="2026131"/>
          </a:xfrm>
          <a:prstGeom prst="rect">
            <a:avLst/>
          </a:prstGeom>
          <a:noFill/>
        </p:spPr>
      </p:pic>
      <p:pic>
        <p:nvPicPr>
          <p:cNvPr id="1027" name="Picture 3" descr="C:\Users\User\Desktop\Анадырь ОСЕНЬ 2018\Ангел_без ножниц и клея\20180929_135056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620688"/>
            <a:ext cx="1440160" cy="20447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pic>
        <p:nvPicPr>
          <p:cNvPr id="1028" name="Picture 4" descr="C:\Users\User\Desktop\Анадырь ОСЕНЬ 2018\Ангел_без ножниц и клея\20180929_135128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750302"/>
            <a:ext cx="1368153" cy="1915414"/>
          </a:xfrm>
          <a:prstGeom prst="rect">
            <a:avLst/>
          </a:prstGeom>
          <a:noFill/>
        </p:spPr>
      </p:pic>
      <p:pic>
        <p:nvPicPr>
          <p:cNvPr id="1029" name="Picture 5" descr="C:\Users\User\Desktop\Анадырь ОСЕНЬ 2018\Ангел_без ножниц и клея\20180929_135229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34656">
            <a:off x="4422973" y="597948"/>
            <a:ext cx="1513540" cy="2016234"/>
          </a:xfrm>
          <a:prstGeom prst="rect">
            <a:avLst/>
          </a:prstGeom>
          <a:noFill/>
        </p:spPr>
      </p:pic>
      <p:pic>
        <p:nvPicPr>
          <p:cNvPr id="1030" name="Picture 6" descr="C:\Users\User\Desktop\Анадырь ОСЕНЬ 2018\Ангел_без ножниц и клея\20180929_135347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2077">
            <a:off x="6021131" y="501210"/>
            <a:ext cx="1392269" cy="2058499"/>
          </a:xfrm>
          <a:prstGeom prst="rect">
            <a:avLst/>
          </a:prstGeom>
          <a:noFill/>
        </p:spPr>
      </p:pic>
      <p:pic>
        <p:nvPicPr>
          <p:cNvPr id="1031" name="Picture 7" descr="C:\Users\User\Desktop\Анадырь ОСЕНЬ 2018\Ангел_без ножниц и клея\20180929_135415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16422" y="188640"/>
            <a:ext cx="1527578" cy="1974125"/>
          </a:xfrm>
          <a:prstGeom prst="rect">
            <a:avLst/>
          </a:prstGeom>
          <a:noFill/>
        </p:spPr>
      </p:pic>
      <p:pic>
        <p:nvPicPr>
          <p:cNvPr id="1032" name="Picture 8" descr="C:\Users\User\Desktop\Анадырь ОСЕНЬ 2018\Ангел_без ножниц и клея\20180929_135441-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449021">
            <a:off x="43847" y="2597308"/>
            <a:ext cx="1520740" cy="2030797"/>
          </a:xfrm>
          <a:prstGeom prst="rect">
            <a:avLst/>
          </a:prstGeom>
          <a:noFill/>
        </p:spPr>
      </p:pic>
      <p:pic>
        <p:nvPicPr>
          <p:cNvPr id="1033" name="Picture 9" descr="C:\Users\User\Desktop\Анадырь ОСЕНЬ 2018\Ангел_без ножниц и клея\20180929_135540-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47664" y="2780928"/>
            <a:ext cx="2115936" cy="1440160"/>
          </a:xfrm>
          <a:prstGeom prst="rect">
            <a:avLst/>
          </a:prstGeom>
          <a:noFill/>
        </p:spPr>
      </p:pic>
      <p:pic>
        <p:nvPicPr>
          <p:cNvPr id="1034" name="Picture 10" descr="C:\Users\User\Desktop\Анадырь ОСЕНЬ 2018\Ангел_без ножниц и клея\20180929_135556-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07904" y="2708920"/>
            <a:ext cx="1872208" cy="1360123"/>
          </a:xfrm>
          <a:prstGeom prst="rect">
            <a:avLst/>
          </a:prstGeom>
          <a:noFill/>
        </p:spPr>
      </p:pic>
      <p:pic>
        <p:nvPicPr>
          <p:cNvPr id="1035" name="Picture 11" descr="C:\Users\User\Desktop\Анадырь ОСЕНЬ 2018\Ангел_без ножниц и клея\20180929_135640-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83954">
            <a:off x="5485179" y="2384324"/>
            <a:ext cx="1375489" cy="1872208"/>
          </a:xfrm>
          <a:prstGeom prst="rect">
            <a:avLst/>
          </a:prstGeom>
          <a:noFill/>
        </p:spPr>
      </p:pic>
      <p:pic>
        <p:nvPicPr>
          <p:cNvPr id="1036" name="Picture 12" descr="C:\Users\User\Desktop\Анадырь ОСЕНЬ 2018\Ангел_без ножниц и клея\20180929_135717-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645420">
            <a:off x="7128472" y="2082550"/>
            <a:ext cx="1904583" cy="1368152"/>
          </a:xfrm>
          <a:prstGeom prst="rect">
            <a:avLst/>
          </a:prstGeom>
          <a:noFill/>
        </p:spPr>
      </p:pic>
      <p:pic>
        <p:nvPicPr>
          <p:cNvPr id="1037" name="Picture 13" descr="C:\Users\User\Desktop\Анадырь ОСЕНЬ 2018\Ангел_без ножниц и клея\20180929_135843-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3528" y="4553745"/>
            <a:ext cx="1487871" cy="2304255"/>
          </a:xfrm>
          <a:prstGeom prst="rect">
            <a:avLst/>
          </a:prstGeom>
          <a:noFill/>
        </p:spPr>
      </p:pic>
      <p:pic>
        <p:nvPicPr>
          <p:cNvPr id="1038" name="Picture 14" descr="C:\Users\User\Desktop\Анадырь ОСЕНЬ 2018\Ангел_без ножниц и клея\20180929_135852-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979712" y="4437112"/>
            <a:ext cx="1536482" cy="2232248"/>
          </a:xfrm>
          <a:prstGeom prst="rect">
            <a:avLst/>
          </a:prstGeom>
          <a:noFill/>
        </p:spPr>
      </p:pic>
      <p:pic>
        <p:nvPicPr>
          <p:cNvPr id="1039" name="Picture 15" descr="C:\Users\User\Desktop\Анадырь ОСЕНЬ 2018\Ангел_без ножниц и клея\20180929_140006-1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63888" y="4221088"/>
            <a:ext cx="1603820" cy="2301356"/>
          </a:xfrm>
          <a:prstGeom prst="rect">
            <a:avLst/>
          </a:prstGeom>
          <a:noFill/>
        </p:spPr>
      </p:pic>
      <p:pic>
        <p:nvPicPr>
          <p:cNvPr id="1040" name="Picture 16" descr="C:\Users\User\Desktop\Анадырь ОСЕНЬ 2018\Ангел_без ножниц и клея\20180929_140053-1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20072" y="4365104"/>
            <a:ext cx="1562048" cy="2304256"/>
          </a:xfrm>
          <a:prstGeom prst="rect">
            <a:avLst/>
          </a:prstGeom>
          <a:noFill/>
        </p:spPr>
      </p:pic>
      <p:pic>
        <p:nvPicPr>
          <p:cNvPr id="1041" name="Picture 17" descr="C:\Users\User\Desktop\Анадырь ОСЕНЬ 2018\Ангел_без ножниц и клея\20180929_140321-1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876256" y="3351699"/>
            <a:ext cx="2267744" cy="3506301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79512" y="188640"/>
            <a:ext cx="7344816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Segoe Print" pitchFamily="2" charset="0"/>
              </a:rPr>
              <a:t>Поделка из бумаги «Ангел» (без ножниц, клея и отходов)</a:t>
            </a:r>
            <a:endParaRPr lang="ru-RU" dirty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Маршрут 2. Устроение отношений в мире, в нашей жизни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4857403"/>
          </a:xfrm>
        </p:spPr>
        <p:txBody>
          <a:bodyPr/>
          <a:lstStyle/>
          <a:p>
            <a:r>
              <a:rPr lang="ru-RU" dirty="0" smtClean="0"/>
              <a:t>Тема Наш дом</a:t>
            </a:r>
          </a:p>
          <a:p>
            <a:r>
              <a:rPr lang="ru-RU" dirty="0" smtClean="0"/>
              <a:t>Индивидуально-коллективное рисование (акварель) по стихотворению Елены Королевой</a:t>
            </a:r>
          </a:p>
          <a:p>
            <a:endParaRPr lang="ru-RU" dirty="0"/>
          </a:p>
        </p:txBody>
      </p:sp>
      <p:pic>
        <p:nvPicPr>
          <p:cNvPr id="2050" name="Picture 2" descr="C:\Users\User\Desktop\Анадырь ОСЕНЬ 2018\Занятие\20180928_154423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40407">
            <a:off x="-32509" y="3057833"/>
            <a:ext cx="4084455" cy="3049137"/>
          </a:xfrm>
          <a:prstGeom prst="rect">
            <a:avLst/>
          </a:prstGeom>
          <a:noFill/>
        </p:spPr>
      </p:pic>
      <p:pic>
        <p:nvPicPr>
          <p:cNvPr id="2051" name="Picture 3" descr="C:\Users\User\Desktop\Анадырь ОСЕНЬ 2018\Занятие\20180928_154800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7710" y="3068960"/>
            <a:ext cx="4966290" cy="35382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88641"/>
            <a:ext cx="8640960" cy="666935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ru-RU" dirty="0" smtClean="0"/>
              <a:t>Вот Земля – наш светлый дом.</a:t>
            </a:r>
          </a:p>
          <a:p>
            <a:r>
              <a:rPr lang="ru-RU" dirty="0" smtClean="0"/>
              <a:t>Много есть соседей в нем:</a:t>
            </a:r>
          </a:p>
          <a:p>
            <a:r>
              <a:rPr lang="ru-RU" dirty="0" smtClean="0"/>
              <a:t>И мохнатые козлята,</a:t>
            </a:r>
          </a:p>
          <a:p>
            <a:r>
              <a:rPr lang="ru-RU" dirty="0" smtClean="0"/>
              <a:t>И пушистые котята,</a:t>
            </a:r>
          </a:p>
          <a:p>
            <a:r>
              <a:rPr lang="ru-RU" dirty="0" smtClean="0"/>
              <a:t>И извилистые речки,</a:t>
            </a:r>
          </a:p>
          <a:p>
            <a:r>
              <a:rPr lang="ru-RU" dirty="0" smtClean="0"/>
              <a:t>И кудрявые овечки.</a:t>
            </a:r>
          </a:p>
          <a:p>
            <a:r>
              <a:rPr lang="ru-RU" dirty="0" smtClean="0"/>
              <a:t>Травка, птички и цветы,</a:t>
            </a:r>
          </a:p>
          <a:p>
            <a:r>
              <a:rPr lang="ru-RU" dirty="0" smtClean="0"/>
              <a:t>И, конечно, я и ты.</a:t>
            </a:r>
          </a:p>
          <a:p>
            <a:r>
              <a:rPr lang="ru-RU" dirty="0" smtClean="0"/>
              <a:t>В этом славном доме нужно</a:t>
            </a:r>
          </a:p>
          <a:p>
            <a:r>
              <a:rPr lang="ru-RU" dirty="0" smtClean="0"/>
              <a:t>Жить со всеми очень дружно,</a:t>
            </a:r>
          </a:p>
          <a:p>
            <a:r>
              <a:rPr lang="ru-RU" dirty="0" smtClean="0"/>
              <a:t>Никого не обижать,</a:t>
            </a:r>
          </a:p>
          <a:p>
            <a:r>
              <a:rPr lang="ru-RU" dirty="0" smtClean="0"/>
              <a:t>Всех соседей уважать.</a:t>
            </a:r>
          </a:p>
          <a:p>
            <a:r>
              <a:rPr lang="ru-RU" dirty="0" smtClean="0"/>
              <a:t>Вот какой чудесный дом!</a:t>
            </a:r>
          </a:p>
          <a:p>
            <a:r>
              <a:rPr lang="ru-RU" dirty="0" smtClean="0"/>
              <a:t>Много есть соседей в нем.</a:t>
            </a:r>
          </a:p>
          <a:p>
            <a:r>
              <a:rPr lang="ru-RU" dirty="0" smtClean="0"/>
              <a:t>Только Кто его построил?</a:t>
            </a:r>
          </a:p>
          <a:p>
            <a:r>
              <a:rPr lang="ru-RU" dirty="0" smtClean="0"/>
              <a:t>Кто порядок в нем устроил?</a:t>
            </a:r>
          </a:p>
          <a:p>
            <a:r>
              <a:rPr lang="ru-RU" dirty="0" smtClean="0"/>
              <a:t>Так старательно, умело</a:t>
            </a:r>
          </a:p>
          <a:p>
            <a:r>
              <a:rPr lang="ru-RU" dirty="0" smtClean="0"/>
              <a:t>Кто людей, зверюшек сделал?</a:t>
            </a:r>
          </a:p>
          <a:p>
            <a:r>
              <a:rPr lang="ru-RU" dirty="0" smtClean="0"/>
              <a:t>Кто посеял мох, цветочки?</a:t>
            </a:r>
          </a:p>
          <a:p>
            <a:r>
              <a:rPr lang="ru-RU" dirty="0" smtClean="0"/>
              <a:t>Кто деревьям дал листочки?</a:t>
            </a:r>
          </a:p>
          <a:p>
            <a:r>
              <a:rPr lang="ru-RU" dirty="0" smtClean="0"/>
              <a:t>В реки Кто воды налил,</a:t>
            </a:r>
          </a:p>
          <a:p>
            <a:r>
              <a:rPr lang="ru-RU" dirty="0" smtClean="0"/>
              <a:t>Кто в них рыбок поселил?</a:t>
            </a:r>
          </a:p>
          <a:p>
            <a:r>
              <a:rPr lang="ru-RU" dirty="0" smtClean="0"/>
              <a:t>За весной послал к нам лето?</a:t>
            </a:r>
          </a:p>
          <a:p>
            <a:r>
              <a:rPr lang="ru-RU" dirty="0" smtClean="0"/>
              <a:t>Кто же, Кто придумал это?</a:t>
            </a:r>
          </a:p>
          <a:p>
            <a:r>
              <a:rPr lang="ru-RU" dirty="0" smtClean="0"/>
              <a:t>Кто все так устроить мог?</a:t>
            </a:r>
          </a:p>
          <a:p>
            <a:r>
              <a:rPr lang="ru-RU" dirty="0" smtClean="0"/>
              <a:t>Ну, конечно, только Бог!</a:t>
            </a:r>
          </a:p>
          <a:p>
            <a:r>
              <a:rPr lang="ru-RU" dirty="0" smtClean="0"/>
              <a:t>Бога видеть невозможно,</a:t>
            </a:r>
          </a:p>
          <a:p>
            <a:r>
              <a:rPr lang="ru-RU" dirty="0" smtClean="0"/>
              <a:t>Лишь дела увидеть можно,</a:t>
            </a:r>
          </a:p>
          <a:p>
            <a:r>
              <a:rPr lang="ru-RU" dirty="0" smtClean="0"/>
              <a:t>Те, что делает для нас</a:t>
            </a:r>
          </a:p>
          <a:p>
            <a:r>
              <a:rPr lang="ru-RU" dirty="0" smtClean="0"/>
              <a:t>Каждый день Он, каждый час.</a:t>
            </a:r>
          </a:p>
          <a:p>
            <a:r>
              <a:rPr lang="ru-RU" dirty="0" smtClean="0"/>
              <a:t>Вот за что и почему</a:t>
            </a:r>
          </a:p>
          <a:p>
            <a:r>
              <a:rPr lang="ru-RU" dirty="0" smtClean="0"/>
              <a:t>Благодарны мы Ему.</a:t>
            </a:r>
          </a:p>
          <a:p>
            <a:r>
              <a:rPr lang="ru-RU" dirty="0" smtClean="0"/>
              <a:t>А чтоб Он не огорчался,</a:t>
            </a:r>
          </a:p>
          <a:p>
            <a:r>
              <a:rPr lang="ru-RU" dirty="0" smtClean="0"/>
              <a:t>Надо каждый чтоб старался</a:t>
            </a:r>
          </a:p>
          <a:p>
            <a:r>
              <a:rPr lang="ru-RU" dirty="0" smtClean="0"/>
              <a:t>Зла не делать никому</a:t>
            </a:r>
          </a:p>
          <a:p>
            <a:r>
              <a:rPr lang="ru-RU" dirty="0" smtClean="0"/>
              <a:t>И послушным быть Ему.</a:t>
            </a:r>
          </a:p>
          <a:p>
            <a:r>
              <a:rPr lang="ru-RU" dirty="0" smtClean="0"/>
              <a:t>                                                Елена Королева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075" name="Picture 3" descr="C:\Users\User\Desktop\Анадырь ОСЕНЬ 2018\Занятие\20180928_1544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4175481"/>
            <a:ext cx="4248472" cy="26825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Опыт работы регионов школа и Д\С: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Внеурочная деятельность (пример студенты)</a:t>
            </a:r>
          </a:p>
          <a:p>
            <a:r>
              <a:rPr lang="ru-RU" dirty="0" smtClean="0"/>
              <a:t>Уроки в школе (запись урока)</a:t>
            </a:r>
          </a:p>
          <a:p>
            <a:pPr>
              <a:buNone/>
            </a:pPr>
            <a:r>
              <a:rPr lang="ru-RU" dirty="0" smtClean="0"/>
              <a:t>            Методические материалы, представленные в сборнике могут быть использованы учителем в нескольких вариантах:</a:t>
            </a:r>
          </a:p>
          <a:p>
            <a:r>
              <a:rPr lang="ru-RU" dirty="0" smtClean="0"/>
              <a:t>Как основная программа по внеурочной деятельности;</a:t>
            </a:r>
          </a:p>
          <a:p>
            <a:r>
              <a:rPr lang="ru-RU" dirty="0" smtClean="0"/>
              <a:t>Как дополнительный материал к существующим программам по Основам Православной культуры;</a:t>
            </a:r>
          </a:p>
          <a:p>
            <a:r>
              <a:rPr lang="ru-RU" dirty="0" smtClean="0"/>
              <a:t>Для ДО как формы активной деятельности и познавательные мероприятия 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нравственность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Это </a:t>
            </a:r>
            <a:r>
              <a:rPr lang="ru-RU" b="1" dirty="0" smtClean="0">
                <a:solidFill>
                  <a:srgbClr val="C00000"/>
                </a:solidFill>
              </a:rPr>
              <a:t>следствие и причина уклада жизни </a:t>
            </a:r>
            <a:r>
              <a:rPr lang="ru-RU" b="1" dirty="0" smtClean="0"/>
              <a:t>человеческих сообществ; именно здесь живут </a:t>
            </a:r>
            <a:r>
              <a:rPr lang="ru-RU" b="1" dirty="0" smtClean="0">
                <a:solidFill>
                  <a:srgbClr val="C00000"/>
                </a:solidFill>
              </a:rPr>
              <a:t>нормы, ценности и смыслы человеческого общежития.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sz="2000" b="1" dirty="0" smtClean="0"/>
          </a:p>
          <a:p>
            <a:pPr algn="ctr">
              <a:buNone/>
            </a:pPr>
            <a:r>
              <a:rPr lang="ru-RU" sz="2000" b="1" dirty="0" smtClean="0"/>
              <a:t>В. И. </a:t>
            </a:r>
            <a:r>
              <a:rPr lang="ru-RU" sz="2000" b="1" dirty="0" err="1" smtClean="0"/>
              <a:t>Слободчиков</a:t>
            </a:r>
            <a:r>
              <a:rPr lang="ru-RU" sz="2000" b="1" dirty="0" smtClean="0"/>
              <a:t>: Педагогика, 2008, №9</a:t>
            </a:r>
            <a:endParaRPr lang="ru-RU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нравственный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Соответствующий требованиям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/>
              <a:t>высокой </a:t>
            </a:r>
            <a:r>
              <a:rPr lang="ru-RU" b="1" dirty="0" smtClean="0">
                <a:solidFill>
                  <a:srgbClr val="C00000"/>
                </a:solidFill>
              </a:rPr>
              <a:t>нравственности. Относящийся, к сознанию, внутренней жизни </a:t>
            </a:r>
            <a:r>
              <a:rPr lang="ru-RU" b="1" dirty="0" smtClean="0"/>
              <a:t>человека.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sz="2000" b="1" dirty="0" smtClean="0"/>
          </a:p>
          <a:p>
            <a:pPr algn="ctr">
              <a:buNone/>
            </a:pPr>
            <a:r>
              <a:rPr lang="ru-RU" sz="2000" b="1" dirty="0" smtClean="0"/>
              <a:t>Толковый словарь Ожегова.</a:t>
            </a:r>
            <a:endParaRPr lang="ru-RU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нравственный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Противоположный телесному плотскому; </a:t>
            </a:r>
            <a:r>
              <a:rPr lang="ru-RU" b="1" dirty="0" smtClean="0">
                <a:solidFill>
                  <a:srgbClr val="C00000"/>
                </a:solidFill>
              </a:rPr>
              <a:t>душевный, духовный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sz="2000" b="1" dirty="0" smtClean="0"/>
          </a:p>
          <a:p>
            <a:pPr algn="ctr">
              <a:buNone/>
            </a:pPr>
            <a:r>
              <a:rPr lang="ru-RU" sz="2000" b="1" dirty="0" smtClean="0"/>
              <a:t>Толковый словарь Даля</a:t>
            </a:r>
            <a:endParaRPr lang="ru-RU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2533</Words>
  <Application>Microsoft Office PowerPoint</Application>
  <PresentationFormat>Экран (4:3)</PresentationFormat>
  <Paragraphs>304</Paragraphs>
  <Slides>66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67" baseType="lpstr">
      <vt:lpstr>Тема Office</vt:lpstr>
      <vt:lpstr>  ДУХОВНО-НРАВСТВЕННАЯ КУЛЬТУРА ПРАВОСЛАВНАЯ КУЛЬТУРА</vt:lpstr>
      <vt:lpstr>Слайд 2</vt:lpstr>
      <vt:lpstr>Золотая осень, В.Д. Поленов</vt:lpstr>
      <vt:lpstr>- Закон РФ «Об образовании» 2012 г.,  - Федеральный государственный образовательный стандарт ДО,НОО, СОО  - «Национальная доктрина образования РФ до 2025 г.»,  - «Концепция духовно-нравственного развития и воспитания гражданина России»,  - «Концепция патриотического воспитания граждан РФ»,  - «Патриотическое воспитание граждан РФ на 2016—2020 годы»,  - «Стратегия развития воспитания в Российской Федерации на период 2025» и другие</vt:lpstr>
      <vt:lpstr>«Концепция духовно-нравственного развития и воспитания личности гражданина России»  «Высоконравственный, творческий, компетентный гражданин России, принимающий судьбу Отечества как свою личную, осознающий ответственность за настоящее и будущее своей страны, укорененный в духовных и культурных традициях многонационального народа Российской Федерации»</vt:lpstr>
      <vt:lpstr>нравственность</vt:lpstr>
      <vt:lpstr>нравственность</vt:lpstr>
      <vt:lpstr>нравственный</vt:lpstr>
      <vt:lpstr>нравственный</vt:lpstr>
      <vt:lpstr>вывод</vt:lpstr>
      <vt:lpstr>духовность</vt:lpstr>
      <vt:lpstr>духовность</vt:lpstr>
      <vt:lpstr>духовность</vt:lpstr>
      <vt:lpstr>духовный</vt:lpstr>
      <vt:lpstr>Слайд 15</vt:lpstr>
      <vt:lpstr>Слайд 16</vt:lpstr>
      <vt:lpstr>воспитание</vt:lpstr>
      <vt:lpstr>воспитание</vt:lpstr>
      <vt:lpstr>воспитание</vt:lpstr>
      <vt:lpstr>воспитание</vt:lpstr>
      <vt:lpstr>Духовно-нравственное воспитание</vt:lpstr>
      <vt:lpstr>Духовно-нравственное воспитание</vt:lpstr>
      <vt:lpstr>Духовно-нравственное воспитание</vt:lpstr>
      <vt:lpstr>Процесс и направления духовно-нравственного развития и воспитания человека</vt:lpstr>
      <vt:lpstr>Слайд 25</vt:lpstr>
      <vt:lpstr>Слайд 26</vt:lpstr>
      <vt:lpstr>Слайд 27</vt:lpstr>
      <vt:lpstr>Слайд 28</vt:lpstr>
      <vt:lpstr>педагогически организованный процесс осознанного восприятия и принятия обучающимся ценностей:</vt:lpstr>
      <vt:lpstr>Основные понятия концептуального обоснования 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Содержание понятия «религиозная культура» </vt:lpstr>
      <vt:lpstr>Дети перед картиной "Явление Христа народу»  Иванов А., и  Русскими иконами  Третьяковская галерея г. Москва</vt:lpstr>
      <vt:lpstr>Слайд 42</vt:lpstr>
      <vt:lpstr>Слайд 43</vt:lpstr>
      <vt:lpstr>Слайд 44</vt:lpstr>
      <vt:lpstr>Слайд 45</vt:lpstr>
      <vt:lpstr>Слайд 46</vt:lpstr>
      <vt:lpstr>Слайд 47</vt:lpstr>
      <vt:lpstr>ВОСПИТАНИЕ по Евангелию по Закону Божьему </vt:lpstr>
      <vt:lpstr>Слайд 49</vt:lpstr>
      <vt:lpstr>Тема. День ангела. Небесные покровители</vt:lpstr>
      <vt:lpstr>Слайд 51</vt:lpstr>
      <vt:lpstr>Ангел По небу полуночи ангел летел, И тихую песню он пел, И месяц, и звезды, и тучи толпой Внимали той песне святой. Он пел о блаженстве безгрешных духов Под кущами райских садов, О Боге великом он пел, и хвала Его непритворна была. Он душу младую в объятиях нес Для мира печали и слез; И звук его песни в душе молодой Остался - без слов, но живой. И долго на свете томилась она, Желанием чудным полна, И звуков небес заменить не                 могли Ей скучные песни земли. </vt:lpstr>
      <vt:lpstr>Слайд 53</vt:lpstr>
      <vt:lpstr>Слайд 54</vt:lpstr>
      <vt:lpstr>Слайд 55</vt:lpstr>
      <vt:lpstr>Троица Ветхозаветная, М.В. Нестеров</vt:lpstr>
      <vt:lpstr>Крещение Господне, М.В. Нестеров</vt:lpstr>
      <vt:lpstr>Жены-Мироносицы, М.В. Нестеров</vt:lpstr>
      <vt:lpstr>Радость праведных о Господе, В.М. Васнецов</vt:lpstr>
      <vt:lpstr>Деталь, Архангел Михаил, В.М. Васнецов</vt:lpstr>
      <vt:lpstr>Богородица с младенцем, В.М. Васнецов</vt:lpstr>
      <vt:lpstr>Моление о чаше, М.А. Врубель</vt:lpstr>
      <vt:lpstr>Слайд 63</vt:lpstr>
      <vt:lpstr>Маршрут 2. Устроение отношений в мире, в нашей жизни</vt:lpstr>
      <vt:lpstr>Слайд 65</vt:lpstr>
      <vt:lpstr>Опыт работы регионов школа и Д\С: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Бородина Елена</dc:creator>
  <cp:lastModifiedBy>ИПиПД</cp:lastModifiedBy>
  <cp:revision>61</cp:revision>
  <dcterms:created xsi:type="dcterms:W3CDTF">2018-09-24T12:28:55Z</dcterms:created>
  <dcterms:modified xsi:type="dcterms:W3CDTF">2018-10-17T11:18:17Z</dcterms:modified>
</cp:coreProperties>
</file>